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0" r:id="rId4"/>
    <p:sldId id="258" r:id="rId5"/>
    <p:sldId id="259" r:id="rId6"/>
    <p:sldId id="261" r:id="rId7"/>
    <p:sldId id="266" r:id="rId8"/>
    <p:sldId id="262" r:id="rId9"/>
    <p:sldId id="263" r:id="rId10"/>
    <p:sldId id="264" r:id="rId11"/>
    <p:sldId id="265" r:id="rId12"/>
  </p:sldIdLst>
  <p:sldSz cx="9144000" cy="6858000" type="screen4x3"/>
  <p:notesSz cx="6735763" cy="9799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86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6600"/>
    <a:srgbClr val="FFCC00"/>
    <a:srgbClr val="006666"/>
    <a:srgbClr val="00CC99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1" autoAdjust="0"/>
    <p:restoredTop sz="94629" autoAdjust="0"/>
  </p:normalViewPr>
  <p:slideViewPr>
    <p:cSldViewPr>
      <p:cViewPr varScale="1">
        <p:scale>
          <a:sx n="69" d="100"/>
          <a:sy n="69" d="100"/>
        </p:scale>
        <p:origin x="-11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42" y="-90"/>
      </p:cViewPr>
      <p:guideLst>
        <p:guide orient="horz" pos="3086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031" cy="489450"/>
          </a:xfrm>
          <a:prstGeom prst="rect">
            <a:avLst/>
          </a:prstGeom>
        </p:spPr>
        <p:txBody>
          <a:bodyPr vert="horz" lIns="87225" tIns="43612" rIns="87225" bIns="43612" rtlCol="0"/>
          <a:lstStyle>
            <a:lvl1pPr algn="l">
              <a:defRPr sz="11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15227" y="0"/>
            <a:ext cx="2919031" cy="489450"/>
          </a:xfrm>
          <a:prstGeom prst="rect">
            <a:avLst/>
          </a:prstGeom>
        </p:spPr>
        <p:txBody>
          <a:bodyPr vert="horz" lIns="87225" tIns="43612" rIns="87225" bIns="43612" rtlCol="0"/>
          <a:lstStyle>
            <a:lvl1pPr algn="r">
              <a:defRPr sz="1100"/>
            </a:lvl1pPr>
          </a:lstStyle>
          <a:p>
            <a:pPr>
              <a:defRPr/>
            </a:pPr>
            <a:fld id="{62BF14FE-D36B-42F8-B79C-AB10C0CA24CD}" type="datetimeFigureOut">
              <a:rPr lang="it-IT"/>
              <a:pPr>
                <a:defRPr/>
              </a:pPr>
              <a:t>26/02/2016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308668"/>
            <a:ext cx="2919031" cy="489450"/>
          </a:xfrm>
          <a:prstGeom prst="rect">
            <a:avLst/>
          </a:prstGeom>
        </p:spPr>
        <p:txBody>
          <a:bodyPr vert="horz" lIns="87225" tIns="43612" rIns="87225" bIns="43612" rtlCol="0" anchor="b"/>
          <a:lstStyle>
            <a:lvl1pPr algn="l">
              <a:defRPr sz="11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15227" y="9308668"/>
            <a:ext cx="2919031" cy="489450"/>
          </a:xfrm>
          <a:prstGeom prst="rect">
            <a:avLst/>
          </a:prstGeom>
        </p:spPr>
        <p:txBody>
          <a:bodyPr vert="horz" lIns="87225" tIns="43612" rIns="87225" bIns="43612" rtlCol="0" anchor="b"/>
          <a:lstStyle>
            <a:lvl1pPr algn="r">
              <a:defRPr sz="1100"/>
            </a:lvl1pPr>
          </a:lstStyle>
          <a:p>
            <a:pPr>
              <a:defRPr/>
            </a:pPr>
            <a:fld id="{11F62802-A1C3-4048-A2F6-082FAFE5B3E5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5508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9031" cy="4894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482" tIns="47241" rIns="94482" bIns="47241" numCol="1" anchor="t" anchorCtr="0" compatLnSpc="1">
            <a:prstTxWarp prst="textNoShape">
              <a:avLst/>
            </a:prstTxWarp>
          </a:bodyPr>
          <a:lstStyle>
            <a:lvl1pPr defTabSz="944933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227" y="0"/>
            <a:ext cx="2919031" cy="4894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482" tIns="47241" rIns="94482" bIns="47241" numCol="1" anchor="t" anchorCtr="0" compatLnSpc="1">
            <a:prstTxWarp prst="textNoShape">
              <a:avLst/>
            </a:prstTxWarp>
          </a:bodyPr>
          <a:lstStyle>
            <a:lvl1pPr algn="r" defTabSz="944933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35013"/>
            <a:ext cx="4897437" cy="3675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276" y="4654334"/>
            <a:ext cx="5389213" cy="440960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482" tIns="47241" rIns="94482" bIns="47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08668"/>
            <a:ext cx="2919031" cy="4894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482" tIns="47241" rIns="94482" bIns="47241" numCol="1" anchor="b" anchorCtr="0" compatLnSpc="1">
            <a:prstTxWarp prst="textNoShape">
              <a:avLst/>
            </a:prstTxWarp>
          </a:bodyPr>
          <a:lstStyle>
            <a:lvl1pPr defTabSz="944933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227" y="9308668"/>
            <a:ext cx="2919031" cy="4894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482" tIns="47241" rIns="94482" bIns="47241" numCol="1" anchor="b" anchorCtr="0" compatLnSpc="1">
            <a:prstTxWarp prst="textNoShape">
              <a:avLst/>
            </a:prstTxWarp>
          </a:bodyPr>
          <a:lstStyle>
            <a:lvl1pPr algn="r" defTabSz="944933">
              <a:defRPr sz="1200"/>
            </a:lvl1pPr>
          </a:lstStyle>
          <a:p>
            <a:pPr>
              <a:defRPr/>
            </a:pPr>
            <a:fld id="{C004FE6E-E012-49F0-BF05-EEFAE6E03CDF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5175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547464" y="4221088"/>
            <a:ext cx="6400800" cy="79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Verdan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dirty="0" err="1" smtClean="0"/>
              <a:t>Vortragstitel</a:t>
            </a:r>
            <a:endParaRPr lang="it-IT" dirty="0"/>
          </a:p>
        </p:txBody>
      </p:sp>
      <p:sp>
        <p:nvSpPr>
          <p:cNvPr id="6" name="Titolo 1"/>
          <p:cNvSpPr txBox="1">
            <a:spLocks/>
          </p:cNvSpPr>
          <p:nvPr userDrawn="1"/>
        </p:nvSpPr>
        <p:spPr>
          <a:xfrm>
            <a:off x="323528" y="1196752"/>
            <a:ext cx="7200800" cy="2808312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Final</a:t>
            </a:r>
            <a:r>
              <a:rPr kumimoji="0" lang="it-IT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Meeting</a:t>
            </a:r>
          </a:p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ETZ-Projekt</a:t>
            </a:r>
            <a:r>
              <a:rPr kumimoji="0" lang="it-IT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</a:t>
            </a:r>
          </a:p>
          <a:p>
            <a:pPr marL="0" marR="0" lvl="0" indent="723900" algn="l" defTabSz="914400" rtl="0" eaLnBrk="0" fontAlgn="base" latinLnBrk="0" hangingPunct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“KUTSCHENIZA”</a:t>
            </a:r>
            <a:endParaRPr kumimoji="0" lang="it-IT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5085184"/>
            <a:ext cx="5689600" cy="647700"/>
          </a:xfrm>
          <a:prstGeom prst="rect">
            <a:avLst/>
          </a:prstGeom>
        </p:spPr>
        <p:txBody>
          <a:bodyPr/>
          <a:lstStyle>
            <a:lvl1pPr>
              <a:buNone/>
              <a:defRPr sz="2400"/>
            </a:lvl1pPr>
          </a:lstStyle>
          <a:p>
            <a:pPr lvl="0"/>
            <a:r>
              <a:rPr lang="de-DE" dirty="0" smtClean="0"/>
              <a:t>Vortragender und Institution</a:t>
            </a: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80" y="79383"/>
            <a:ext cx="800944" cy="50934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3"/>
          <a:srcRect b="21710"/>
          <a:stretch/>
        </p:blipFill>
        <p:spPr>
          <a:xfrm>
            <a:off x="6732240" y="1042257"/>
            <a:ext cx="2292295" cy="4835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467544" y="2132856"/>
            <a:ext cx="7848600" cy="38884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itel 4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4"/>
          <p:cNvSpPr txBox="1">
            <a:spLocks/>
          </p:cNvSpPr>
          <p:nvPr userDrawn="1"/>
        </p:nvSpPr>
        <p:spPr>
          <a:xfrm>
            <a:off x="467544" y="77383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Titelmasterformat durch Klicken bearbeiten</a:t>
            </a:r>
            <a:endParaRPr kumimoji="0" lang="de-DE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539750" y="2133601"/>
            <a:ext cx="3600202" cy="647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 smtClean="0"/>
              <a:t>Textmasterformate 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1"/>
          </p:nvPr>
        </p:nvSpPr>
        <p:spPr>
          <a:xfrm>
            <a:off x="4572000" y="2132856"/>
            <a:ext cx="3960440" cy="576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 smtClean="0"/>
              <a:t>Textmasterformate </a:t>
            </a:r>
            <a:endParaRPr lang="de-DE" dirty="0"/>
          </a:p>
        </p:txBody>
      </p:sp>
      <p:sp>
        <p:nvSpPr>
          <p:cNvPr id="12" name="Inhaltsplatzhalter 11"/>
          <p:cNvSpPr>
            <a:spLocks noGrp="1"/>
          </p:cNvSpPr>
          <p:nvPr>
            <p:ph sz="quarter" idx="12"/>
          </p:nvPr>
        </p:nvSpPr>
        <p:spPr>
          <a:xfrm>
            <a:off x="539552" y="2852936"/>
            <a:ext cx="3600400" cy="28803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  <a:endParaRPr lang="de-DE" dirty="0"/>
          </a:p>
        </p:txBody>
      </p:sp>
      <p:sp>
        <p:nvSpPr>
          <p:cNvPr id="13" name="Inhaltsplatzhalter 11"/>
          <p:cNvSpPr>
            <a:spLocks noGrp="1"/>
          </p:cNvSpPr>
          <p:nvPr>
            <p:ph sz="quarter" idx="13"/>
          </p:nvPr>
        </p:nvSpPr>
        <p:spPr>
          <a:xfrm>
            <a:off x="4572000" y="2852936"/>
            <a:ext cx="3960440" cy="28803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899592" y="544522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Verdana" pitchFamily="34" charset="0"/>
              </a:defRPr>
            </a:lvl1pPr>
          </a:lstStyle>
          <a:p>
            <a:r>
              <a:rPr lang="it-IT" dirty="0" err="1" smtClean="0"/>
              <a:t>Bildbeschreibung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99592" y="1916832"/>
            <a:ext cx="7416824" cy="34563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11" name="Titel 4"/>
          <p:cNvSpPr txBox="1">
            <a:spLocks/>
          </p:cNvSpPr>
          <p:nvPr userDrawn="1"/>
        </p:nvSpPr>
        <p:spPr>
          <a:xfrm>
            <a:off x="395536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Titelmasterformat durch Klicken bearbeiten</a:t>
            </a:r>
            <a:endParaRPr kumimoji="0" lang="de-DE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0" y="6200775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47000"/>
                </a:srgbClr>
              </a:gs>
              <a:gs pos="73000">
                <a:srgbClr val="0070C0"/>
              </a:gs>
              <a:gs pos="49000">
                <a:srgbClr val="156B13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/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47000"/>
                </a:srgbClr>
              </a:gs>
              <a:gs pos="73000">
                <a:srgbClr val="0070C0"/>
              </a:gs>
              <a:gs pos="49000">
                <a:srgbClr val="156B13"/>
              </a:gs>
            </a:gsLst>
            <a:lin ang="1080000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AT"/>
          </a:p>
        </p:txBody>
      </p:sp>
      <p:pic>
        <p:nvPicPr>
          <p:cNvPr id="7" name="Grafik 6" descr="D:\Webdesign\Kutscheniza\official\SI-AT_Wordvorlage.jpg"/>
          <p:cNvPicPr/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71380"/>
            <a:ext cx="204787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 descr="D:\Webdesign\Kutscheniza\official\OP_SI-AT_Wordvorlage.jpg"/>
          <p:cNvPicPr/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7680"/>
            <a:ext cx="28765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3" name="Picture 1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07704" y="6309320"/>
            <a:ext cx="936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6309320"/>
            <a:ext cx="1654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ottotitolo 2"/>
          <p:cNvSpPr txBox="1">
            <a:spLocks/>
          </p:cNvSpPr>
          <p:nvPr userDrawn="1"/>
        </p:nvSpPr>
        <p:spPr>
          <a:xfrm>
            <a:off x="5148065" y="6309320"/>
            <a:ext cx="3995936" cy="4320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latin typeface="Verdan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Bad</a:t>
            </a: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</a:t>
            </a:r>
            <a:r>
              <a:rPr kumimoji="0" lang="it-IT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Radkersburg</a:t>
            </a: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, 14.4.2014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80" y="79383"/>
            <a:ext cx="800944" cy="5093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9" r:id="rId2"/>
    <p:sldLayoutId id="2147483671" r:id="rId3"/>
    <p:sldLayoutId id="2147483672" r:id="rId4"/>
    <p:sldLayoutId id="2147483676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Projektdarstellung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Anton Schabl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AT" dirty="0" smtClean="0"/>
              <a:t>Projektmotivation</a:t>
            </a:r>
          </a:p>
          <a:p>
            <a:r>
              <a:rPr lang="de-AT" dirty="0" smtClean="0"/>
              <a:t>Zielsetzung des Projektes</a:t>
            </a:r>
          </a:p>
          <a:p>
            <a:r>
              <a:rPr lang="de-AT" dirty="0" smtClean="0"/>
              <a:t>Arbeitsweise im Projekt</a:t>
            </a:r>
          </a:p>
          <a:p>
            <a:r>
              <a:rPr lang="de-AT" dirty="0" smtClean="0"/>
              <a:t>Gemeinsamer </a:t>
            </a:r>
            <a:r>
              <a:rPr lang="de-AT" dirty="0" err="1" smtClean="0"/>
              <a:t>Massnahmenkatalog</a:t>
            </a:r>
            <a:endParaRPr lang="de-AT" dirty="0" smtClean="0"/>
          </a:p>
          <a:p>
            <a:r>
              <a:rPr lang="de-AT" dirty="0" smtClean="0"/>
              <a:t>Projektkenndaten</a:t>
            </a:r>
          </a:p>
          <a:p>
            <a:r>
              <a:rPr lang="de-AT" dirty="0" smtClean="0"/>
              <a:t>Mehrwert</a:t>
            </a:r>
          </a:p>
          <a:p>
            <a:endParaRPr lang="de-AT" dirty="0" smtClean="0"/>
          </a:p>
          <a:p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Präsentation - Inhalt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5467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1800" dirty="0" smtClean="0"/>
              <a:t>Aufgrund von Klimaveränderungen </a:t>
            </a:r>
            <a:r>
              <a:rPr lang="de-DE" sz="1800" dirty="0"/>
              <a:t>und Änderungen der Abflussverhältnisse gibt es beim gemeinsamen Grenzfluss </a:t>
            </a:r>
            <a:r>
              <a:rPr lang="de-DE" sz="1800" dirty="0" err="1"/>
              <a:t>Kutscheniza</a:t>
            </a:r>
            <a:r>
              <a:rPr lang="de-DE" sz="1800" dirty="0"/>
              <a:t> und seinem Einzugsgebiet Probleme aus Punktquellen (z.B. Kläranlagen) und aus diffusen Quellen (z.B. Landwirtschaft). </a:t>
            </a:r>
            <a:endParaRPr lang="de-DE" sz="1800" dirty="0" smtClean="0"/>
          </a:p>
          <a:p>
            <a:r>
              <a:rPr lang="de-DE" sz="1800" dirty="0" smtClean="0"/>
              <a:t>In </a:t>
            </a:r>
            <a:r>
              <a:rPr lang="de-DE" sz="1800" dirty="0"/>
              <a:t>Summe ergibt das </a:t>
            </a:r>
            <a:r>
              <a:rPr lang="de-DE" sz="1800" dirty="0" smtClean="0"/>
              <a:t>eine Zielzustandsverfehlung</a:t>
            </a:r>
            <a:endParaRPr lang="de-AT" sz="1800" dirty="0"/>
          </a:p>
          <a:p>
            <a:pPr marL="685800" lvl="1">
              <a:buFont typeface="Symbol" panose="05050102010706020507" pitchFamily="18" charset="2"/>
              <a:buChar char="Þ"/>
            </a:pPr>
            <a:r>
              <a:rPr lang="de-DE" sz="1800" dirty="0" smtClean="0"/>
              <a:t>Beschluss </a:t>
            </a:r>
            <a:r>
              <a:rPr lang="de-DE" sz="1800" dirty="0"/>
              <a:t>der </a:t>
            </a:r>
            <a:r>
              <a:rPr lang="de-DE" sz="1800" dirty="0" err="1" smtClean="0"/>
              <a:t>Murkommission</a:t>
            </a:r>
            <a:r>
              <a:rPr lang="de-DE" sz="1800" dirty="0" smtClean="0"/>
              <a:t>, gemeinsame </a:t>
            </a:r>
            <a:r>
              <a:rPr lang="de-DE" sz="1800" dirty="0"/>
              <a:t>Maßnahmen </a:t>
            </a:r>
            <a:endParaRPr lang="de-DE" sz="1800" dirty="0" smtClean="0"/>
          </a:p>
          <a:p>
            <a:pPr marL="400050" lvl="1" indent="0">
              <a:buNone/>
            </a:pPr>
            <a:r>
              <a:rPr lang="de-DE" sz="1800" dirty="0" smtClean="0"/>
              <a:t>   zur </a:t>
            </a:r>
            <a:r>
              <a:rPr lang="de-DE" sz="1800" dirty="0"/>
              <a:t>Verbesserung der Wasserqualität </a:t>
            </a:r>
            <a:r>
              <a:rPr lang="de-DE" sz="1800" dirty="0" smtClean="0"/>
              <a:t>zu finden</a:t>
            </a:r>
            <a:r>
              <a:rPr lang="de-DE" sz="1400" dirty="0"/>
              <a:t>.</a:t>
            </a:r>
            <a:r>
              <a:rPr lang="de-DE" sz="1400" dirty="0" smtClean="0"/>
              <a:t> </a:t>
            </a:r>
            <a:endParaRPr lang="de-AT" sz="1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Projektmotivation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8759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 smtClean="0"/>
              <a:t>Allgemeine Zielsetzung:</a:t>
            </a:r>
          </a:p>
          <a:p>
            <a:pPr lvl="1"/>
            <a:r>
              <a:rPr lang="de-DE" dirty="0" smtClean="0"/>
              <a:t>gemeinsame </a:t>
            </a:r>
            <a:r>
              <a:rPr lang="de-DE" dirty="0"/>
              <a:t>Erstellung eines Maßnahmenkataloges zur Lösung der Qualitätsprobleme an der </a:t>
            </a:r>
            <a:r>
              <a:rPr lang="de-DE" dirty="0" err="1" smtClean="0"/>
              <a:t>Kutschentiza</a:t>
            </a:r>
            <a:r>
              <a:rPr lang="de-DE" dirty="0" smtClean="0"/>
              <a:t> </a:t>
            </a:r>
            <a:r>
              <a:rPr lang="de-DE" dirty="0"/>
              <a:t>und </a:t>
            </a:r>
            <a:endParaRPr lang="de-DE" dirty="0" smtClean="0"/>
          </a:p>
          <a:p>
            <a:pPr lvl="1"/>
            <a:r>
              <a:rPr lang="de-DE" dirty="0" smtClean="0"/>
              <a:t>dessen </a:t>
            </a:r>
            <a:r>
              <a:rPr lang="de-DE" dirty="0"/>
              <a:t>Akzeptanz durch die politischen Entscheidungsträger bzw. Gewässerkommission</a:t>
            </a: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Zielsetzung des </a:t>
            </a:r>
            <a:r>
              <a:rPr lang="de-AT" dirty="0" smtClean="0"/>
              <a:t>Projektes (1)</a:t>
            </a: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5991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z="2800" dirty="0" smtClean="0"/>
              <a:t>Teilziele:</a:t>
            </a:r>
          </a:p>
          <a:p>
            <a:pPr lvl="0"/>
            <a:r>
              <a:rPr lang="de-DE" sz="1800" dirty="0"/>
              <a:t>Feststellung des Status (Probleme, Ursachen) auf beiden Seiten der </a:t>
            </a:r>
            <a:r>
              <a:rPr lang="de-DE" sz="1800" dirty="0" err="1" smtClean="0"/>
              <a:t>Kutschenitza</a:t>
            </a:r>
            <a:r>
              <a:rPr lang="de-DE" sz="1800" dirty="0" smtClean="0"/>
              <a:t> </a:t>
            </a:r>
            <a:endParaRPr lang="de-AT" sz="1800" dirty="0"/>
          </a:p>
          <a:p>
            <a:pPr lvl="0"/>
            <a:r>
              <a:rPr lang="de-DE" sz="1800" dirty="0"/>
              <a:t>Durchführung einer gemeinsame Analyse der Probleme und </a:t>
            </a:r>
            <a:r>
              <a:rPr lang="de-DE" sz="1800" dirty="0" err="1"/>
              <a:t>moegliche</a:t>
            </a:r>
            <a:r>
              <a:rPr lang="de-DE" sz="1800" dirty="0"/>
              <a:t> </a:t>
            </a:r>
            <a:r>
              <a:rPr lang="de-DE" sz="1800" dirty="0" err="1"/>
              <a:t>Loesungen</a:t>
            </a:r>
            <a:r>
              <a:rPr lang="de-DE" sz="1800" dirty="0"/>
              <a:t> unter Einbindung von Experten</a:t>
            </a:r>
            <a:endParaRPr lang="de-AT" sz="1800" dirty="0"/>
          </a:p>
          <a:p>
            <a:pPr lvl="0"/>
            <a:r>
              <a:rPr lang="de-DE" sz="1800" dirty="0"/>
              <a:t>Definition von optimierten Maßnahmenpaketen zur ökologischen Verbesserung unter Nutzung von Synergien</a:t>
            </a:r>
            <a:endParaRPr lang="de-AT" sz="1800" dirty="0"/>
          </a:p>
          <a:p>
            <a:pPr lvl="0"/>
            <a:r>
              <a:rPr lang="de-DE" sz="1800" dirty="0"/>
              <a:t>Erstellung eines Zeit-/Durchführungsplanes inkl. Kostenabschätzung für die Maßnahmenpakete</a:t>
            </a:r>
            <a:endParaRPr lang="de-AT" sz="1800" dirty="0"/>
          </a:p>
          <a:p>
            <a:pPr lvl="0"/>
            <a:r>
              <a:rPr lang="de-DE" sz="1800" dirty="0"/>
              <a:t>Information der Region über die Maßnahmen</a:t>
            </a:r>
            <a:endParaRPr lang="de-AT" sz="1800" dirty="0"/>
          </a:p>
          <a:p>
            <a:pPr lvl="0"/>
            <a:r>
              <a:rPr lang="de-DE" sz="1800" dirty="0"/>
              <a:t>Beschluss der </a:t>
            </a:r>
            <a:r>
              <a:rPr lang="de-DE" sz="1800" dirty="0" err="1" smtClean="0"/>
              <a:t>Murkommission</a:t>
            </a:r>
            <a:r>
              <a:rPr lang="de-DE" sz="1800" dirty="0" smtClean="0"/>
              <a:t> </a:t>
            </a:r>
            <a:r>
              <a:rPr lang="de-DE" sz="1800" dirty="0"/>
              <a:t>zur </a:t>
            </a:r>
            <a:r>
              <a:rPr lang="de-DE" sz="1800" dirty="0" smtClean="0"/>
              <a:t>Umsetzung</a:t>
            </a: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Zielsetzung des Projektes </a:t>
            </a:r>
            <a:r>
              <a:rPr lang="de-AT" dirty="0" smtClean="0"/>
              <a:t>(2)</a:t>
            </a: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52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467544" y="1772816"/>
            <a:ext cx="7848600" cy="4248472"/>
          </a:xfrm>
        </p:spPr>
        <p:txBody>
          <a:bodyPr/>
          <a:lstStyle/>
          <a:p>
            <a:r>
              <a:rPr lang="de-AT" dirty="0" smtClean="0"/>
              <a:t>Erarbeitung der Problemstellungen</a:t>
            </a:r>
          </a:p>
          <a:p>
            <a:pPr lvl="1"/>
            <a:r>
              <a:rPr lang="de-AT" dirty="0"/>
              <a:t>3</a:t>
            </a:r>
            <a:r>
              <a:rPr lang="de-AT" dirty="0" smtClean="0"/>
              <a:t> Workshops: Statuserhebung, Problemanalyse</a:t>
            </a:r>
            <a:endParaRPr lang="de-AT" dirty="0"/>
          </a:p>
          <a:p>
            <a:r>
              <a:rPr lang="de-DE" dirty="0" smtClean="0"/>
              <a:t>Maßnahmenkatalog</a:t>
            </a:r>
            <a:r>
              <a:rPr lang="de-DE" u="sng" dirty="0" smtClean="0"/>
              <a:t> </a:t>
            </a:r>
          </a:p>
          <a:p>
            <a:pPr lvl="1"/>
            <a:r>
              <a:rPr lang="de-DE" dirty="0" smtClean="0"/>
              <a:t>3 gemeinsame Workshops, Einbindung Stakeholder</a:t>
            </a:r>
          </a:p>
          <a:p>
            <a:r>
              <a:rPr lang="de-DE" dirty="0" smtClean="0"/>
              <a:t>Projektmanagement </a:t>
            </a:r>
            <a:r>
              <a:rPr lang="de-DE" dirty="0"/>
              <a:t>und </a:t>
            </a:r>
            <a:r>
              <a:rPr lang="de-DE" dirty="0" smtClean="0"/>
              <a:t>Öffentlichkeitsarbeit </a:t>
            </a: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936104"/>
          </a:xfrm>
        </p:spPr>
        <p:txBody>
          <a:bodyPr/>
          <a:lstStyle/>
          <a:p>
            <a:r>
              <a:rPr lang="de-AT" dirty="0"/>
              <a:t>Arbeitsweise im </a:t>
            </a:r>
            <a:r>
              <a:rPr lang="de-AT" dirty="0" smtClean="0"/>
              <a:t>Projekt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3230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de-AT" dirty="0"/>
              <a:t>Maßnahmenmatrix mit </a:t>
            </a:r>
            <a:r>
              <a:rPr lang="de-AT" dirty="0" smtClean="0"/>
              <a:t>Indikatoren</a:t>
            </a:r>
          </a:p>
          <a:p>
            <a:pPr lvl="1"/>
            <a:r>
              <a:rPr lang="de-AT" dirty="0" smtClean="0"/>
              <a:t>Problembereiche, Zielsetzung, Art der Maßnahme, Beschreibung, räumliche Zuordnung</a:t>
            </a:r>
            <a:endParaRPr lang="de-AT" dirty="0"/>
          </a:p>
          <a:p>
            <a:pPr lvl="0"/>
            <a:r>
              <a:rPr lang="de-AT" dirty="0" smtClean="0"/>
              <a:t>Priorisierung</a:t>
            </a:r>
            <a:endParaRPr lang="de-AT" dirty="0"/>
          </a:p>
          <a:p>
            <a:pPr lvl="0"/>
            <a:r>
              <a:rPr lang="de-AT" dirty="0"/>
              <a:t>Zeit-Durchführungsplan (grob)</a:t>
            </a:r>
          </a:p>
          <a:p>
            <a:r>
              <a:rPr lang="de-AT" dirty="0"/>
              <a:t>Kostenabschätzung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Maßnahmenkatalog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90536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467544" y="1700808"/>
            <a:ext cx="7848600" cy="4320480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 smtClean="0"/>
              <a:t>1. </a:t>
            </a:r>
            <a:r>
              <a:rPr lang="de-DE" sz="1800" b="1" dirty="0" smtClean="0"/>
              <a:t>Stoffliche Situation </a:t>
            </a:r>
          </a:p>
          <a:p>
            <a:pPr marL="0" indent="0">
              <a:buNone/>
            </a:pPr>
            <a:r>
              <a:rPr lang="en-GB" sz="1600" dirty="0" err="1" smtClean="0"/>
              <a:t>Schaffung</a:t>
            </a:r>
            <a:r>
              <a:rPr lang="en-GB" sz="1600" dirty="0" smtClean="0"/>
              <a:t> </a:t>
            </a:r>
            <a:r>
              <a:rPr lang="en-GB" sz="1600" dirty="0"/>
              <a:t>von </a:t>
            </a:r>
            <a:r>
              <a:rPr lang="en-GB" sz="1600" dirty="0" err="1"/>
              <a:t>Grundlage</a:t>
            </a:r>
            <a:r>
              <a:rPr lang="en-GB" sz="1600" dirty="0"/>
              <a:t> </a:t>
            </a:r>
            <a:r>
              <a:rPr lang="en-GB" sz="1600" dirty="0" err="1"/>
              <a:t>für</a:t>
            </a:r>
            <a:r>
              <a:rPr lang="en-GB" sz="1600" dirty="0"/>
              <a:t> </a:t>
            </a:r>
            <a:r>
              <a:rPr lang="en-GB" sz="1600" dirty="0" err="1"/>
              <a:t>Maßnahmen</a:t>
            </a:r>
            <a:r>
              <a:rPr lang="en-GB" sz="1600" dirty="0"/>
              <a:t>, </a:t>
            </a:r>
            <a:r>
              <a:rPr lang="en-GB" sz="1600" dirty="0" err="1"/>
              <a:t>Szenarien</a:t>
            </a:r>
            <a:r>
              <a:rPr lang="en-GB" sz="1600" dirty="0"/>
              <a:t>, </a:t>
            </a:r>
            <a:r>
              <a:rPr lang="en-GB" sz="1600" dirty="0" err="1"/>
              <a:t>Zuordnung</a:t>
            </a:r>
            <a:r>
              <a:rPr lang="en-GB" sz="1600" dirty="0"/>
              <a:t> der </a:t>
            </a:r>
            <a:r>
              <a:rPr lang="en-GB" sz="1600" dirty="0" err="1"/>
              <a:t>Nähstoffquellen</a:t>
            </a:r>
            <a:r>
              <a:rPr lang="en-GB" sz="1600" dirty="0"/>
              <a:t> </a:t>
            </a:r>
            <a:r>
              <a:rPr lang="en-GB" sz="1600" dirty="0" err="1" smtClean="0"/>
              <a:t>durch</a:t>
            </a:r>
            <a:r>
              <a:rPr lang="en-GB" sz="1600" dirty="0" smtClean="0"/>
              <a:t> </a:t>
            </a:r>
            <a:r>
              <a:rPr lang="en-GB" sz="1600" dirty="0" err="1"/>
              <a:t>Modellierung</a:t>
            </a:r>
            <a:r>
              <a:rPr lang="en-GB" sz="1600" dirty="0"/>
              <a:t> </a:t>
            </a:r>
            <a:r>
              <a:rPr lang="en-GB" sz="1600" dirty="0" err="1"/>
              <a:t>für</a:t>
            </a:r>
            <a:r>
              <a:rPr lang="en-GB" sz="1600" dirty="0"/>
              <a:t> das </a:t>
            </a:r>
            <a:r>
              <a:rPr lang="en-GB" sz="1600" dirty="0" err="1"/>
              <a:t>gesamte</a:t>
            </a:r>
            <a:r>
              <a:rPr lang="en-GB" sz="1600" dirty="0"/>
              <a:t> </a:t>
            </a:r>
            <a:r>
              <a:rPr lang="en-GB" sz="1600" dirty="0" err="1" smtClean="0"/>
              <a:t>Einzugsgebiet</a:t>
            </a:r>
            <a:endParaRPr lang="de-AT" sz="1600" dirty="0"/>
          </a:p>
          <a:p>
            <a:pPr marL="0" lvl="0" indent="0">
              <a:buNone/>
            </a:pPr>
            <a:r>
              <a:rPr lang="en-GB" sz="1600" dirty="0" err="1"/>
              <a:t>Punktquellen</a:t>
            </a:r>
            <a:r>
              <a:rPr lang="en-GB" sz="1600" dirty="0"/>
              <a:t>: </a:t>
            </a:r>
            <a:r>
              <a:rPr lang="en-GB" sz="1600" dirty="0" err="1"/>
              <a:t>Reduktion</a:t>
            </a:r>
            <a:r>
              <a:rPr lang="en-GB" sz="1600" dirty="0"/>
              <a:t> des </a:t>
            </a:r>
            <a:r>
              <a:rPr lang="en-GB" sz="1600" dirty="0" err="1"/>
              <a:t>Stoffeintrages</a:t>
            </a:r>
            <a:r>
              <a:rPr lang="en-GB" sz="1600" dirty="0"/>
              <a:t> - </a:t>
            </a:r>
            <a:r>
              <a:rPr lang="en-GB" sz="1600" dirty="0" err="1"/>
              <a:t>Punktquellen</a:t>
            </a:r>
            <a:r>
              <a:rPr lang="en-GB" sz="1600" dirty="0"/>
              <a:t> in </a:t>
            </a:r>
            <a:r>
              <a:rPr lang="en-GB" sz="1600" dirty="0" err="1"/>
              <a:t>vertretbaren</a:t>
            </a:r>
            <a:r>
              <a:rPr lang="en-GB" sz="1600" dirty="0"/>
              <a:t> </a:t>
            </a:r>
            <a:r>
              <a:rPr lang="en-GB" sz="1600" dirty="0" err="1"/>
              <a:t>Ausmaß</a:t>
            </a:r>
            <a:r>
              <a:rPr lang="en-GB" sz="1600" dirty="0"/>
              <a:t> </a:t>
            </a:r>
            <a:r>
              <a:rPr lang="en-GB" sz="1600" dirty="0" err="1"/>
              <a:t>reduzieren</a:t>
            </a:r>
            <a:endParaRPr lang="de-AT" sz="1600" dirty="0"/>
          </a:p>
          <a:p>
            <a:pPr marL="0" indent="0">
              <a:buNone/>
            </a:pPr>
            <a:r>
              <a:rPr lang="de-DE" sz="1800" dirty="0"/>
              <a:t>2.</a:t>
            </a:r>
            <a:r>
              <a:rPr lang="sl-SI" sz="1800" dirty="0"/>
              <a:t> </a:t>
            </a:r>
            <a:r>
              <a:rPr lang="sl-SI" sz="1800" b="1" dirty="0" smtClean="0"/>
              <a:t>Sedimentation</a:t>
            </a:r>
            <a:endParaRPr lang="de-AT" sz="1800" b="1" dirty="0"/>
          </a:p>
          <a:p>
            <a:pPr marL="0" lvl="0" indent="0">
              <a:buNone/>
            </a:pPr>
            <a:r>
              <a:rPr lang="en-GB" sz="1600" dirty="0" err="1"/>
              <a:t>Reduktion</a:t>
            </a:r>
            <a:r>
              <a:rPr lang="en-GB" sz="1600" dirty="0"/>
              <a:t> des </a:t>
            </a:r>
            <a:r>
              <a:rPr lang="en-GB" sz="1600" dirty="0" err="1"/>
              <a:t>Schwebstoff</a:t>
            </a:r>
            <a:r>
              <a:rPr lang="en-GB" sz="1600" dirty="0"/>
              <a:t>- und </a:t>
            </a:r>
            <a:r>
              <a:rPr lang="en-GB" sz="1600" dirty="0" err="1"/>
              <a:t>Sedimenteintrages</a:t>
            </a:r>
            <a:r>
              <a:rPr lang="en-GB" sz="1600" dirty="0"/>
              <a:t> </a:t>
            </a:r>
            <a:r>
              <a:rPr lang="en-GB" sz="1600" dirty="0" err="1"/>
              <a:t>aus</a:t>
            </a:r>
            <a:r>
              <a:rPr lang="en-GB" sz="1600" dirty="0"/>
              <a:t> </a:t>
            </a:r>
            <a:r>
              <a:rPr lang="en-GB" sz="1600" dirty="0" err="1"/>
              <a:t>Zubringergräben</a:t>
            </a:r>
            <a:r>
              <a:rPr lang="en-GB" sz="1600" dirty="0"/>
              <a:t> - </a:t>
            </a:r>
            <a:r>
              <a:rPr lang="en-GB" sz="1600" dirty="0" err="1"/>
              <a:t>Schaffung</a:t>
            </a:r>
            <a:r>
              <a:rPr lang="en-GB" sz="1600" dirty="0"/>
              <a:t> </a:t>
            </a:r>
            <a:r>
              <a:rPr lang="en-GB" sz="1600" dirty="0" err="1"/>
              <a:t>eines</a:t>
            </a:r>
            <a:r>
              <a:rPr lang="en-GB" sz="1600" dirty="0"/>
              <a:t> </a:t>
            </a:r>
            <a:r>
              <a:rPr lang="en-GB" sz="1600" dirty="0" err="1"/>
              <a:t>Verbundsystems</a:t>
            </a:r>
            <a:r>
              <a:rPr lang="en-GB" sz="1600" dirty="0"/>
              <a:t> von 2 </a:t>
            </a:r>
            <a:r>
              <a:rPr lang="en-GB" sz="1600" dirty="0" err="1"/>
              <a:t>Sedimentationsbecken</a:t>
            </a:r>
            <a:r>
              <a:rPr lang="en-GB" sz="1600" dirty="0"/>
              <a:t> und 3 </a:t>
            </a:r>
            <a:r>
              <a:rPr lang="en-GB" sz="1600" dirty="0" err="1"/>
              <a:t>Streifen</a:t>
            </a:r>
            <a:r>
              <a:rPr lang="en-GB" sz="1600" dirty="0"/>
              <a:t> (</a:t>
            </a:r>
            <a:r>
              <a:rPr lang="en-GB" sz="1600" dirty="0" err="1"/>
              <a:t>öffentliches</a:t>
            </a:r>
            <a:r>
              <a:rPr lang="en-GB" sz="1600" dirty="0"/>
              <a:t> </a:t>
            </a:r>
            <a:r>
              <a:rPr lang="en-GB" sz="1600" dirty="0" err="1"/>
              <a:t>Wassergut</a:t>
            </a:r>
            <a:r>
              <a:rPr lang="en-GB" sz="1600" dirty="0"/>
              <a:t>)</a:t>
            </a:r>
            <a:endParaRPr lang="de-AT" sz="1600" dirty="0"/>
          </a:p>
          <a:p>
            <a:pPr marL="0" indent="0">
              <a:buNone/>
            </a:pPr>
            <a:r>
              <a:rPr lang="en-GB" sz="1800" dirty="0"/>
              <a:t>3. </a:t>
            </a:r>
            <a:r>
              <a:rPr lang="en-GB" sz="1800" b="1" dirty="0" err="1" smtClean="0"/>
              <a:t>Verbauungsgrad</a:t>
            </a:r>
            <a:endParaRPr lang="de-AT" sz="1800" b="1" dirty="0"/>
          </a:p>
          <a:p>
            <a:pPr marL="0" lvl="0" indent="0">
              <a:buNone/>
            </a:pPr>
            <a:r>
              <a:rPr lang="en-GB" sz="1600" dirty="0" err="1"/>
              <a:t>Struktur</a:t>
            </a:r>
            <a:r>
              <a:rPr lang="en-GB" sz="1600" dirty="0"/>
              <a:t> des </a:t>
            </a:r>
            <a:r>
              <a:rPr lang="en-GB" sz="1600" dirty="0" err="1"/>
              <a:t>Gewässers</a:t>
            </a:r>
            <a:r>
              <a:rPr lang="en-GB" sz="1600" dirty="0"/>
              <a:t> </a:t>
            </a:r>
            <a:r>
              <a:rPr lang="en-GB" sz="1600" dirty="0" err="1"/>
              <a:t>nach</a:t>
            </a:r>
            <a:r>
              <a:rPr lang="en-GB" sz="1600" dirty="0"/>
              <a:t> </a:t>
            </a:r>
            <a:r>
              <a:rPr lang="en-GB" sz="1600" dirty="0" err="1"/>
              <a:t>Leitbild</a:t>
            </a:r>
            <a:r>
              <a:rPr lang="en-GB" sz="1600" dirty="0"/>
              <a:t> - </a:t>
            </a:r>
            <a:r>
              <a:rPr lang="en-GB" sz="1600" dirty="0" err="1" smtClean="0"/>
              <a:t>Pilotvorhaben</a:t>
            </a:r>
            <a:r>
              <a:rPr lang="en-GB" sz="1600" dirty="0"/>
              <a:t>: </a:t>
            </a:r>
            <a:r>
              <a:rPr lang="en-GB" sz="1600" dirty="0" err="1"/>
              <a:t>bestehende</a:t>
            </a:r>
            <a:r>
              <a:rPr lang="en-GB" sz="1600" dirty="0"/>
              <a:t> </a:t>
            </a:r>
            <a:r>
              <a:rPr lang="en-GB" sz="1600" dirty="0" err="1"/>
              <a:t>Verbauung</a:t>
            </a:r>
            <a:r>
              <a:rPr lang="en-GB" sz="1600" dirty="0"/>
              <a:t> </a:t>
            </a:r>
            <a:r>
              <a:rPr lang="en-GB" sz="1600" dirty="0" err="1"/>
              <a:t>restrukturieren</a:t>
            </a:r>
            <a:endParaRPr lang="de-AT" sz="1600" dirty="0"/>
          </a:p>
          <a:p>
            <a:pPr marL="0" indent="0">
              <a:buNone/>
            </a:pPr>
            <a:r>
              <a:rPr lang="sl-SI" sz="1800" dirty="0"/>
              <a:t>4. </a:t>
            </a:r>
            <a:r>
              <a:rPr lang="de-AT" sz="1800" b="1" dirty="0" smtClean="0"/>
              <a:t>Plattform</a:t>
            </a:r>
            <a:r>
              <a:rPr lang="sl-SI" sz="1800" b="1" dirty="0" smtClean="0"/>
              <a:t>:</a:t>
            </a:r>
            <a:endParaRPr lang="de-AT" sz="1800" b="1" dirty="0"/>
          </a:p>
          <a:p>
            <a:pPr marL="0" lvl="0" indent="0">
              <a:buNone/>
            </a:pPr>
            <a:r>
              <a:rPr lang="sl-SI" sz="1600" dirty="0"/>
              <a:t>Stärkung Bewußtsein und Ausbildung - Aufbau und Implementierung einer </a:t>
            </a:r>
            <a:r>
              <a:rPr lang="sl-SI" sz="1600" dirty="0" smtClean="0"/>
              <a:t>Plattform</a:t>
            </a:r>
            <a:endParaRPr lang="de-AT" sz="16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792088"/>
          </a:xfrm>
        </p:spPr>
        <p:txBody>
          <a:bodyPr/>
          <a:lstStyle/>
          <a:p>
            <a:r>
              <a:rPr lang="de-AT" dirty="0"/>
              <a:t>Gemeinsamer </a:t>
            </a:r>
            <a:r>
              <a:rPr lang="de-AT" dirty="0" err="1" smtClean="0"/>
              <a:t>Massnahmenkatalog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534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AT" dirty="0" smtClean="0"/>
              <a:t>Partnerschaft:</a:t>
            </a:r>
          </a:p>
          <a:p>
            <a:pPr lvl="1"/>
            <a:r>
              <a:rPr lang="de-DE" sz="1800" b="1" dirty="0"/>
              <a:t>Leadpartner: </a:t>
            </a:r>
            <a:r>
              <a:rPr lang="de-DE" sz="1800" dirty="0"/>
              <a:t>Amt der Steiermärkischen Landesregierung, Abt. 14, Wasserwirtschaft, Ressourcen und Nachhaltigkeit</a:t>
            </a:r>
            <a:endParaRPr lang="de-AT" sz="1800" dirty="0"/>
          </a:p>
          <a:p>
            <a:pPr lvl="1"/>
            <a:r>
              <a:rPr lang="de-DE" sz="1800" b="1" dirty="0"/>
              <a:t>Partner Slowenien:</a:t>
            </a:r>
            <a:r>
              <a:rPr lang="de-DE" sz="1800" dirty="0"/>
              <a:t> </a:t>
            </a:r>
            <a:r>
              <a:rPr lang="de-DE" sz="1800" dirty="0" err="1"/>
              <a:t>Ministrstvo</a:t>
            </a:r>
            <a:r>
              <a:rPr lang="de-DE" sz="1800" dirty="0"/>
              <a:t> </a:t>
            </a:r>
            <a:r>
              <a:rPr lang="de-DE" sz="1800" dirty="0" err="1"/>
              <a:t>za</a:t>
            </a:r>
            <a:r>
              <a:rPr lang="de-DE" sz="1800" dirty="0"/>
              <a:t> </a:t>
            </a:r>
            <a:r>
              <a:rPr lang="de-DE" sz="1800" dirty="0" err="1"/>
              <a:t>kmetijstvo</a:t>
            </a:r>
            <a:r>
              <a:rPr lang="de-DE" sz="1800" dirty="0"/>
              <a:t> in </a:t>
            </a:r>
            <a:r>
              <a:rPr lang="de-DE" sz="1800" dirty="0" err="1"/>
              <a:t>okolje</a:t>
            </a:r>
            <a:r>
              <a:rPr lang="de-DE" sz="1800" dirty="0"/>
              <a:t> / Ministerium für Landwirtschaft und Umwelt (MKO</a:t>
            </a:r>
            <a:r>
              <a:rPr lang="de-DE" sz="1800" dirty="0" smtClean="0"/>
              <a:t>)</a:t>
            </a:r>
            <a:endParaRPr lang="de-AT" sz="1800" dirty="0"/>
          </a:p>
          <a:p>
            <a:r>
              <a:rPr lang="de-AT" dirty="0" smtClean="0"/>
              <a:t>Projektlaufzeit:</a:t>
            </a:r>
          </a:p>
          <a:p>
            <a:pPr lvl="1"/>
            <a:r>
              <a:rPr lang="de-AT" sz="1800" dirty="0" smtClean="0"/>
              <a:t>02/2013 – 04/2014</a:t>
            </a:r>
          </a:p>
          <a:p>
            <a:r>
              <a:rPr lang="de-AT" dirty="0" smtClean="0"/>
              <a:t>Projektbudget:</a:t>
            </a:r>
          </a:p>
          <a:p>
            <a:pPr lvl="1"/>
            <a:r>
              <a:rPr lang="de-DE" sz="1800" dirty="0" smtClean="0"/>
              <a:t>€ 213.000,- </a:t>
            </a:r>
            <a:r>
              <a:rPr lang="de-DE" sz="1800" dirty="0"/>
              <a:t>(</a:t>
            </a:r>
            <a:r>
              <a:rPr lang="de-DE" sz="1800" dirty="0" smtClean="0"/>
              <a:t>85</a:t>
            </a:r>
            <a:r>
              <a:rPr lang="de-DE" sz="1800" dirty="0"/>
              <a:t>% von der </a:t>
            </a:r>
            <a:r>
              <a:rPr lang="de-DE" sz="1800" dirty="0" smtClean="0"/>
              <a:t>EU-Mittel, EFRE)</a:t>
            </a:r>
          </a:p>
          <a:p>
            <a:pPr lvl="1"/>
            <a:r>
              <a:rPr lang="de-AT" sz="1800" dirty="0" smtClean="0"/>
              <a:t>LP: € 133.000,-		PP MKO: € 80.000,-</a:t>
            </a:r>
            <a:endParaRPr lang="de-AT" sz="1800" dirty="0"/>
          </a:p>
          <a:p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Projektkenndaten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1441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000" dirty="0" err="1" smtClean="0"/>
              <a:t>Kutschenitza</a:t>
            </a:r>
            <a:r>
              <a:rPr lang="de-DE" sz="2000" dirty="0"/>
              <a:t> </a:t>
            </a:r>
            <a:r>
              <a:rPr lang="de-DE" sz="2000" dirty="0" smtClean="0"/>
              <a:t>/Grenzfluss: Bearbeitung </a:t>
            </a:r>
            <a:r>
              <a:rPr lang="de-DE" sz="2000" dirty="0"/>
              <a:t>der Probleme nur gemeinsam </a:t>
            </a:r>
            <a:endParaRPr lang="de-DE" sz="2000" dirty="0" smtClean="0"/>
          </a:p>
          <a:p>
            <a:r>
              <a:rPr lang="de-DE" sz="2000" dirty="0" smtClean="0"/>
              <a:t>zur </a:t>
            </a:r>
            <a:r>
              <a:rPr lang="de-DE" sz="2000" dirty="0"/>
              <a:t>Lösung der Probleme </a:t>
            </a:r>
            <a:r>
              <a:rPr lang="de-DE" sz="2000" dirty="0" smtClean="0"/>
              <a:t>abgestimmter </a:t>
            </a:r>
            <a:r>
              <a:rPr lang="de-DE" sz="2000" dirty="0"/>
              <a:t>Input von beiden Seiten der </a:t>
            </a:r>
            <a:r>
              <a:rPr lang="de-DE" sz="2000" dirty="0" smtClean="0"/>
              <a:t>Grenze erforderlich</a:t>
            </a:r>
          </a:p>
          <a:p>
            <a:r>
              <a:rPr lang="de-DE" sz="2000" dirty="0"/>
              <a:t>d</a:t>
            </a:r>
            <a:r>
              <a:rPr lang="de-DE" sz="2000" dirty="0" smtClean="0"/>
              <a:t>urch gemeinsame </a:t>
            </a:r>
            <a:r>
              <a:rPr lang="de-DE" sz="2000" dirty="0"/>
              <a:t>Bearbeitung lassen sich auch die Auswirkungen auf das Gewässer sowie auf den gewässernahen Raum leichter und nachhaltig </a:t>
            </a:r>
            <a:r>
              <a:rPr lang="de-DE" sz="2000" dirty="0" smtClean="0"/>
              <a:t>abschätzen </a:t>
            </a:r>
          </a:p>
          <a:p>
            <a:r>
              <a:rPr lang="de-DE" sz="2000" dirty="0" smtClean="0"/>
              <a:t>Nutzung von Synergien bzw</a:t>
            </a:r>
            <a:r>
              <a:rPr lang="de-DE" sz="2000" dirty="0"/>
              <a:t>. </a:t>
            </a:r>
            <a:r>
              <a:rPr lang="de-DE" sz="2000" dirty="0" smtClean="0"/>
              <a:t>Optimierung der Maßnahmenpakete</a:t>
            </a:r>
            <a:endParaRPr lang="de-AT" sz="2000" dirty="0"/>
          </a:p>
          <a:p>
            <a:r>
              <a:rPr lang="de-DE" sz="2000" dirty="0" smtClean="0"/>
              <a:t>weitere </a:t>
            </a:r>
            <a:r>
              <a:rPr lang="de-DE" sz="2000" dirty="0"/>
              <a:t>Verbesserung der grenzüberschreitenden </a:t>
            </a:r>
            <a:r>
              <a:rPr lang="de-DE" sz="2000" dirty="0" smtClean="0"/>
              <a:t>Kooperation</a:t>
            </a:r>
            <a:r>
              <a:rPr lang="de-DE" sz="2400" dirty="0" smtClean="0"/>
              <a:t>.</a:t>
            </a:r>
            <a:endParaRPr lang="de-AT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Mehrwert</a:t>
            </a:r>
            <a:r>
              <a:rPr lang="de-DE" dirty="0"/>
              <a:t>der</a:t>
            </a:r>
            <a:r>
              <a:rPr lang="de-DE" i="1" dirty="0"/>
              <a:t> </a:t>
            </a:r>
            <a:r>
              <a:rPr lang="de-DE" dirty="0"/>
              <a:t>grenzübergreifenden Zusammenarbeit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3113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endParaRPr lang="de-AT" dirty="0"/>
          </a:p>
          <a:p>
            <a:pPr marL="0" indent="0" algn="ctr">
              <a:buNone/>
            </a:pPr>
            <a:endParaRPr lang="de-AT" dirty="0" smtClean="0"/>
          </a:p>
          <a:p>
            <a:pPr marL="0" indent="0" algn="ctr">
              <a:buNone/>
            </a:pPr>
            <a:r>
              <a:rPr lang="de-AT" dirty="0" smtClean="0"/>
              <a:t>Danke für Ihre Aufmerksamkeit!</a:t>
            </a: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015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Struttura predefinita">
  <a:themeElements>
    <a:clrScheme name="3_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enutzerdefiniert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422</Words>
  <Application>Microsoft Office PowerPoint</Application>
  <PresentationFormat>Bildschirmpräsentation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3_Struttura predefinita</vt:lpstr>
      <vt:lpstr>PowerPoint-Präsentation</vt:lpstr>
      <vt:lpstr>Präsentation - Inhalt</vt:lpstr>
      <vt:lpstr>Projektmotivation</vt:lpstr>
      <vt:lpstr>Zielsetzung des Projektes (1) </vt:lpstr>
      <vt:lpstr>Zielsetzung des Projektes (2) </vt:lpstr>
      <vt:lpstr>Arbeitsweise im Projekt</vt:lpstr>
      <vt:lpstr>Maßnahmenkatalog</vt:lpstr>
      <vt:lpstr>Gemeinsamer Massnahmenkatalog</vt:lpstr>
      <vt:lpstr>Projektkenndaten</vt:lpstr>
      <vt:lpstr>Mehrwertder grenzübergreifenden Zusammenarbeit</vt:lpstr>
      <vt:lpstr>PowerPoint-Präsentation</vt:lpstr>
    </vt:vector>
  </TitlesOfParts>
  <Company>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sandro</dc:creator>
  <cp:lastModifiedBy>Silvia Laffer</cp:lastModifiedBy>
  <cp:revision>201</cp:revision>
  <cp:lastPrinted>2014-04-09T08:52:01Z</cp:lastPrinted>
  <dcterms:created xsi:type="dcterms:W3CDTF">2010-07-22T16:32:23Z</dcterms:created>
  <dcterms:modified xsi:type="dcterms:W3CDTF">2016-02-26T13:02:08Z</dcterms:modified>
</cp:coreProperties>
</file>