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15"/>
  </p:notesMasterIdLst>
  <p:handoutMasterIdLst>
    <p:handoutMasterId r:id="rId16"/>
  </p:handout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269" r:id="rId9"/>
    <p:sldId id="266" r:id="rId10"/>
    <p:sldId id="267" r:id="rId11"/>
    <p:sldId id="268" r:id="rId12"/>
    <p:sldId id="271" r:id="rId13"/>
    <p:sldId id="270" r:id="rId14"/>
  </p:sldIdLst>
  <p:sldSz cx="9144000" cy="6858000" type="screen4x3"/>
  <p:notesSz cx="7099300" cy="1023461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7A07"/>
    <a:srgbClr val="006600"/>
    <a:srgbClr val="EAB200"/>
    <a:srgbClr val="FF6600"/>
    <a:srgbClr val="FFCC00"/>
    <a:srgbClr val="006666"/>
    <a:srgbClr val="00CC99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1" autoAdjust="0"/>
    <p:restoredTop sz="94629" autoAdjust="0"/>
  </p:normalViewPr>
  <p:slideViewPr>
    <p:cSldViewPr>
      <p:cViewPr varScale="1">
        <p:scale>
          <a:sx n="69" d="100"/>
          <a:sy n="69" d="100"/>
        </p:scale>
        <p:origin x="-11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3942" y="-90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2BF14FE-D36B-42F8-B79C-AB10C0CA24CD}" type="datetimeFigureOut">
              <a:rPr lang="it-IT"/>
              <a:pPr>
                <a:defRPr/>
              </a:pPr>
              <a:t>26/02/2016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1F62802-A1C3-4048-A2F6-082FAFE5B3E5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6188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fld id="{C004FE6E-E012-49F0-BF05-EEFAE6E03CDF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3037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6948264" y="692696"/>
            <a:ext cx="2195736" cy="6165304"/>
          </a:xfrm>
          <a:prstGeom prst="rect">
            <a:avLst/>
          </a:prstGeom>
        </p:spPr>
        <p:txBody>
          <a:bodyPr/>
          <a:lstStyle>
            <a:lvl1pPr algn="r">
              <a:defRPr sz="1400">
                <a:latin typeface="Verdana" pitchFamily="34" charset="0"/>
              </a:defRPr>
            </a:lvl1pPr>
          </a:lstStyle>
          <a:p>
            <a:r>
              <a:rPr lang="it-IT" dirty="0" err="1" smtClean="0"/>
              <a:t>Predlogi</a:t>
            </a:r>
            <a:r>
              <a:rPr lang="it-IT" dirty="0" smtClean="0"/>
              <a:t> </a:t>
            </a:r>
            <a:r>
              <a:rPr lang="it-IT" dirty="0" err="1" smtClean="0"/>
              <a:t>ukrepov</a:t>
            </a:r>
            <a:r>
              <a:rPr lang="it-IT" dirty="0" smtClean="0"/>
              <a:t> </a:t>
            </a:r>
            <a:r>
              <a:rPr lang="it-IT" dirty="0" err="1" smtClean="0"/>
              <a:t>za</a:t>
            </a:r>
            <a:r>
              <a:rPr lang="it-IT" dirty="0" smtClean="0"/>
              <a:t> </a:t>
            </a:r>
            <a:r>
              <a:rPr lang="it-IT" dirty="0" err="1" smtClean="0"/>
              <a:t>reševanje</a:t>
            </a:r>
            <a:r>
              <a:rPr lang="it-IT" dirty="0" smtClean="0"/>
              <a:t> </a:t>
            </a:r>
            <a:r>
              <a:rPr lang="it-IT" dirty="0" err="1" smtClean="0"/>
              <a:t>problemov</a:t>
            </a:r>
            <a:r>
              <a:rPr lang="it-IT" dirty="0" smtClean="0"/>
              <a:t> v </a:t>
            </a:r>
            <a:r>
              <a:rPr lang="it-IT" dirty="0" err="1" smtClean="0"/>
              <a:t>kvaliteti</a:t>
            </a:r>
            <a:r>
              <a:rPr lang="it-IT" dirty="0" smtClean="0"/>
              <a:t> </a:t>
            </a:r>
            <a:r>
              <a:rPr lang="it-IT" dirty="0" err="1" smtClean="0"/>
              <a:t>vode</a:t>
            </a:r>
            <a:r>
              <a:rPr lang="it-IT" dirty="0" smtClean="0"/>
              <a:t> </a:t>
            </a:r>
            <a:r>
              <a:rPr lang="it-IT" dirty="0" err="1" smtClean="0"/>
              <a:t>obmejne</a:t>
            </a:r>
            <a:r>
              <a:rPr lang="it-IT" dirty="0" smtClean="0"/>
              <a:t> </a:t>
            </a:r>
            <a:r>
              <a:rPr lang="it-IT" dirty="0" err="1" smtClean="0"/>
              <a:t>reke</a:t>
            </a:r>
            <a:r>
              <a:rPr lang="it-IT" dirty="0" smtClean="0"/>
              <a:t> </a:t>
            </a:r>
            <a:r>
              <a:rPr lang="it-IT" dirty="0" err="1" smtClean="0"/>
              <a:t>Kučnice</a:t>
            </a:r>
            <a:r>
              <a:rPr lang="it-IT" dirty="0" smtClean="0"/>
              <a:t> in </a:t>
            </a:r>
            <a:r>
              <a:rPr lang="it-IT" dirty="0" err="1" smtClean="0"/>
              <a:t>ukrepov</a:t>
            </a:r>
            <a:r>
              <a:rPr lang="it-IT" dirty="0" smtClean="0"/>
              <a:t> </a:t>
            </a:r>
            <a:r>
              <a:rPr lang="it-IT" dirty="0" err="1" smtClean="0"/>
              <a:t>za</a:t>
            </a:r>
            <a:r>
              <a:rPr lang="it-IT" dirty="0" smtClean="0"/>
              <a:t> </a:t>
            </a:r>
            <a:r>
              <a:rPr lang="it-IT" dirty="0" err="1" smtClean="0"/>
              <a:t>izboljšanje</a:t>
            </a:r>
            <a:r>
              <a:rPr lang="it-IT" dirty="0" smtClean="0"/>
              <a:t> </a:t>
            </a:r>
            <a:r>
              <a:rPr lang="it-IT" dirty="0" err="1" smtClean="0"/>
              <a:t>ekološkega</a:t>
            </a:r>
            <a:r>
              <a:rPr lang="it-IT" dirty="0" smtClean="0"/>
              <a:t> </a:t>
            </a:r>
            <a:r>
              <a:rPr lang="it-IT" dirty="0" err="1" smtClean="0"/>
              <a:t>stanja</a:t>
            </a:r>
            <a:r>
              <a:rPr lang="it-IT" dirty="0" smtClean="0"/>
              <a:t> </a:t>
            </a:r>
            <a:r>
              <a:rPr lang="it-IT" dirty="0" err="1" smtClean="0"/>
              <a:t>vodnega</a:t>
            </a:r>
            <a:r>
              <a:rPr lang="it-IT" dirty="0" smtClean="0"/>
              <a:t> </a:t>
            </a:r>
            <a:r>
              <a:rPr lang="it-IT" dirty="0" err="1" smtClean="0"/>
              <a:t>telesa</a:t>
            </a:r>
            <a:r>
              <a:rPr lang="it-IT" dirty="0" smtClean="0"/>
              <a:t> in </a:t>
            </a:r>
            <a:r>
              <a:rPr lang="it-IT" dirty="0" err="1" smtClean="0"/>
              <a:t>okolice</a:t>
            </a:r>
            <a:r>
              <a:rPr lang="it-IT" dirty="0" smtClean="0"/>
              <a:t> </a:t>
            </a:r>
            <a:r>
              <a:rPr lang="it-IT" dirty="0" err="1" smtClean="0"/>
              <a:t>vodnega</a:t>
            </a:r>
            <a:r>
              <a:rPr lang="it-IT" dirty="0" smtClean="0"/>
              <a:t> </a:t>
            </a:r>
            <a:r>
              <a:rPr lang="it-IT" dirty="0" err="1" smtClean="0"/>
              <a:t>telesa</a:t>
            </a:r>
            <a:r>
              <a:rPr lang="it-IT" dirty="0" smtClean="0"/>
              <a:t>. 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err="1" smtClean="0"/>
              <a:t>Massnahmenvor-schläge</a:t>
            </a:r>
            <a:r>
              <a:rPr lang="it-IT" dirty="0" smtClean="0"/>
              <a:t> </a:t>
            </a:r>
            <a:r>
              <a:rPr lang="it-IT" dirty="0" err="1" smtClean="0"/>
              <a:t>zur</a:t>
            </a:r>
            <a:r>
              <a:rPr lang="it-IT" dirty="0" smtClean="0"/>
              <a:t> </a:t>
            </a:r>
            <a:r>
              <a:rPr lang="it-IT" dirty="0" err="1" smtClean="0"/>
              <a:t>Lösung</a:t>
            </a:r>
            <a:r>
              <a:rPr lang="it-IT" dirty="0" smtClean="0"/>
              <a:t> </a:t>
            </a:r>
            <a:r>
              <a:rPr lang="it-IT" dirty="0" err="1" smtClean="0"/>
              <a:t>der</a:t>
            </a:r>
            <a:r>
              <a:rPr lang="it-IT" dirty="0" smtClean="0"/>
              <a:t> </a:t>
            </a:r>
            <a:r>
              <a:rPr lang="it-IT" dirty="0" err="1" smtClean="0"/>
              <a:t>Qualitätsprobleme</a:t>
            </a:r>
            <a:r>
              <a:rPr lang="it-IT" dirty="0" smtClean="0"/>
              <a:t> </a:t>
            </a:r>
            <a:r>
              <a:rPr lang="it-IT" dirty="0" err="1" smtClean="0"/>
              <a:t>am</a:t>
            </a:r>
            <a:r>
              <a:rPr lang="it-IT" dirty="0" smtClean="0"/>
              <a:t> </a:t>
            </a:r>
            <a:r>
              <a:rPr lang="it-IT" dirty="0" err="1" smtClean="0"/>
              <a:t>Grenzfluss</a:t>
            </a:r>
            <a:r>
              <a:rPr lang="it-IT" dirty="0" smtClean="0"/>
              <a:t> </a:t>
            </a:r>
            <a:r>
              <a:rPr lang="it-IT" dirty="0" err="1" smtClean="0"/>
              <a:t>Kutscheniza</a:t>
            </a:r>
            <a:r>
              <a:rPr lang="it-IT" dirty="0" smtClean="0"/>
              <a:t> und </a:t>
            </a:r>
            <a:r>
              <a:rPr lang="it-IT" dirty="0" err="1" smtClean="0"/>
              <a:t>Massnahmen</a:t>
            </a:r>
            <a:r>
              <a:rPr lang="it-IT" dirty="0" smtClean="0"/>
              <a:t> </a:t>
            </a:r>
            <a:r>
              <a:rPr lang="it-IT" dirty="0" err="1" smtClean="0"/>
              <a:t>der</a:t>
            </a:r>
            <a:r>
              <a:rPr lang="it-IT" dirty="0" smtClean="0"/>
              <a:t> </a:t>
            </a:r>
            <a:r>
              <a:rPr lang="it-IT" dirty="0" err="1" smtClean="0"/>
              <a:t>Verbesserung</a:t>
            </a:r>
            <a:r>
              <a:rPr lang="it-IT" dirty="0" smtClean="0"/>
              <a:t> </a:t>
            </a:r>
            <a:r>
              <a:rPr lang="it-IT" dirty="0" err="1" smtClean="0"/>
              <a:t>der</a:t>
            </a:r>
            <a:r>
              <a:rPr lang="it-IT" dirty="0" smtClean="0"/>
              <a:t> </a:t>
            </a:r>
            <a:r>
              <a:rPr lang="it-IT" dirty="0" err="1" smtClean="0"/>
              <a:t>ökologischen</a:t>
            </a:r>
            <a:r>
              <a:rPr lang="it-IT" dirty="0" smtClean="0"/>
              <a:t> Situation </a:t>
            </a:r>
            <a:r>
              <a:rPr lang="it-IT" dirty="0" err="1" smtClean="0"/>
              <a:t>des</a:t>
            </a:r>
            <a:r>
              <a:rPr lang="it-IT" dirty="0" smtClean="0"/>
              <a:t> </a:t>
            </a:r>
            <a:r>
              <a:rPr lang="it-IT" dirty="0" err="1" smtClean="0"/>
              <a:t>Gewässers</a:t>
            </a:r>
            <a:r>
              <a:rPr lang="it-IT" dirty="0" smtClean="0"/>
              <a:t> und </a:t>
            </a:r>
            <a:r>
              <a:rPr lang="it-IT" dirty="0" err="1" smtClean="0"/>
              <a:t>des</a:t>
            </a:r>
            <a:r>
              <a:rPr lang="it-IT" dirty="0" smtClean="0"/>
              <a:t> </a:t>
            </a:r>
            <a:r>
              <a:rPr lang="it-IT" dirty="0" err="1" smtClean="0"/>
              <a:t>gewässernahen</a:t>
            </a:r>
            <a:r>
              <a:rPr lang="it-IT" dirty="0" smtClean="0"/>
              <a:t> </a:t>
            </a:r>
            <a:r>
              <a:rPr lang="it-IT" dirty="0" err="1" smtClean="0"/>
              <a:t>Raumes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547464" y="4221088"/>
            <a:ext cx="6400800" cy="79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Verdan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dirty="0" err="1" smtClean="0"/>
              <a:t>Vortragstitel</a:t>
            </a:r>
            <a:endParaRPr lang="it-IT" dirty="0"/>
          </a:p>
        </p:txBody>
      </p:sp>
      <p:sp>
        <p:nvSpPr>
          <p:cNvPr id="6" name="Titolo 1"/>
          <p:cNvSpPr txBox="1">
            <a:spLocks/>
          </p:cNvSpPr>
          <p:nvPr userDrawn="1"/>
        </p:nvSpPr>
        <p:spPr>
          <a:xfrm>
            <a:off x="323528" y="1196752"/>
            <a:ext cx="7200800" cy="2808312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Kick-Off-Meeting</a:t>
            </a:r>
            <a:endParaRPr kumimoji="0" lang="it-IT" sz="32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32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ETZ-Projekt</a:t>
            </a:r>
            <a:r>
              <a:rPr kumimoji="0" lang="it-IT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 </a:t>
            </a:r>
          </a:p>
          <a:p>
            <a:pPr marL="0" marR="0" lvl="0" indent="723900" algn="l" defTabSz="914400" rtl="0" eaLnBrk="0" fontAlgn="base" latinLnBrk="0" hangingPunct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“KUČNICI”</a:t>
            </a:r>
          </a:p>
          <a:p>
            <a:pPr marL="0" marR="0" lvl="0" indent="723900" algn="l" defTabSz="914400" rtl="0" eaLnBrk="0" fontAlgn="base" latinLnBrk="0" hangingPunct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“KUTSCHENIZA”</a:t>
            </a:r>
            <a:endParaRPr kumimoji="0" lang="it-IT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5085184"/>
            <a:ext cx="5689600" cy="647700"/>
          </a:xfrm>
          <a:prstGeom prst="rect">
            <a:avLst/>
          </a:prstGeom>
        </p:spPr>
        <p:txBody>
          <a:bodyPr/>
          <a:lstStyle>
            <a:lvl1pPr>
              <a:buNone/>
              <a:defRPr sz="2400"/>
            </a:lvl1pPr>
          </a:lstStyle>
          <a:p>
            <a:pPr lvl="0"/>
            <a:r>
              <a:rPr lang="de-DE" dirty="0" smtClean="0"/>
              <a:t>Vortragender und Institution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>
          <a:xfrm>
            <a:off x="467544" y="2132856"/>
            <a:ext cx="7848600" cy="38884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itel 4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9804" y="1988840"/>
            <a:ext cx="4040188" cy="115212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Verdan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3140968"/>
            <a:ext cx="4040188" cy="298519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4008" y="2132856"/>
            <a:ext cx="4041775" cy="10801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Verdan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3284984"/>
            <a:ext cx="4041775" cy="284117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7" name="Titel 4"/>
          <p:cNvSpPr txBox="1">
            <a:spLocks/>
          </p:cNvSpPr>
          <p:nvPr userDrawn="1"/>
        </p:nvSpPr>
        <p:spPr>
          <a:xfrm>
            <a:off x="467544" y="773832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Titelmasterformat durch Klicken bearbeiten</a:t>
            </a:r>
            <a:endParaRPr kumimoji="0" lang="de-DE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Verdana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 userDrawn="1"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 bwMode="auto">
          <a:xfrm>
            <a:off x="0" y="0"/>
            <a:ext cx="9144000" cy="640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2"/>
          <p:cNvSpPr>
            <a:spLocks noChangeArrowheads="1"/>
          </p:cNvSpPr>
          <p:nvPr userDrawn="1"/>
        </p:nvSpPr>
        <p:spPr bwMode="auto">
          <a:xfrm>
            <a:off x="0" y="6200775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DDEBCF">
                  <a:alpha val="47000"/>
                </a:srgbClr>
              </a:gs>
              <a:gs pos="73000">
                <a:srgbClr val="0070C0"/>
              </a:gs>
              <a:gs pos="49000">
                <a:srgbClr val="156B13"/>
              </a:gs>
            </a:gsLst>
            <a:lin ang="10800000" scaled="0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AT"/>
          </a:p>
        </p:txBody>
      </p:sp>
      <p:sp>
        <p:nvSpPr>
          <p:cNvPr id="11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DDEBCF">
                  <a:alpha val="47000"/>
                </a:srgbClr>
              </a:gs>
              <a:gs pos="73000">
                <a:srgbClr val="0070C0"/>
              </a:gs>
              <a:gs pos="49000">
                <a:srgbClr val="156B13"/>
              </a:gs>
            </a:gsLst>
            <a:lin ang="10800000" scaled="0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AT"/>
          </a:p>
        </p:txBody>
      </p:sp>
      <p:pic>
        <p:nvPicPr>
          <p:cNvPr id="7" name="Grafik 6" descr="D:\Webdesign\Kutscheniza\official\SI-AT_Wordvorlage.jpg"/>
          <p:cNvPicPr/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77763"/>
            <a:ext cx="2047875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fik 7" descr="D:\Webdesign\Kutscheniza\official\OP_SI-AT_Wordvorlage.jpg"/>
          <p:cNvPicPr/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7680"/>
            <a:ext cx="28765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3" name="Picture 1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07704" y="6309320"/>
            <a:ext cx="936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512" y="6309320"/>
            <a:ext cx="1654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feld 14"/>
          <p:cNvSpPr txBox="1"/>
          <p:nvPr userDrawn="1"/>
        </p:nvSpPr>
        <p:spPr>
          <a:xfrm>
            <a:off x="539552" y="25460"/>
            <a:ext cx="10801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PROJEKTLOGO</a:t>
            </a:r>
            <a:endParaRPr lang="de-DE" sz="1400" b="1" dirty="0"/>
          </a:p>
        </p:txBody>
      </p:sp>
      <p:sp>
        <p:nvSpPr>
          <p:cNvPr id="16" name="Sottotitolo 2"/>
          <p:cNvSpPr txBox="1">
            <a:spLocks/>
          </p:cNvSpPr>
          <p:nvPr userDrawn="1"/>
        </p:nvSpPr>
        <p:spPr>
          <a:xfrm>
            <a:off x="5687616" y="6309320"/>
            <a:ext cx="3456384" cy="43204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latin typeface="Verdan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Radenci</a:t>
            </a:r>
            <a:r>
              <a:rPr kumimoji="0" lang="it-IT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, 2.7.2013</a:t>
            </a: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69" r:id="rId2"/>
    <p:sldLayoutId id="2147483671" r:id="rId3"/>
    <p:sldLayoutId id="2147483672" r:id="rId4"/>
    <p:sldLayoutId id="2147483676" r:id="rId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b="1" dirty="0" smtClean="0"/>
              <a:t>Darstellung der Situation aus steirischer Sicht</a:t>
            </a:r>
            <a:endParaRPr lang="de-DE" b="1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539552" y="5085184"/>
            <a:ext cx="6696744" cy="936104"/>
          </a:xfrm>
        </p:spPr>
        <p:txBody>
          <a:bodyPr/>
          <a:lstStyle/>
          <a:p>
            <a:r>
              <a:rPr lang="de-DE" dirty="0" smtClean="0"/>
              <a:t>DI Urs Lesky, </a:t>
            </a:r>
          </a:p>
          <a:p>
            <a:r>
              <a:rPr lang="de-DE" dirty="0" smtClean="0"/>
              <a:t>Land Steiermark - Wasserwirtschaft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5486400" cy="566738"/>
          </a:xfrm>
        </p:spPr>
        <p:txBody>
          <a:bodyPr/>
          <a:lstStyle/>
          <a:p>
            <a:r>
              <a:rPr lang="de-DE" sz="2400" dirty="0" smtClean="0"/>
              <a:t>Ausgangslage NGP 2009</a:t>
            </a:r>
            <a:endParaRPr lang="de-DE" sz="2400" dirty="0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body" sz="half" idx="2"/>
          </p:nvPr>
        </p:nvSpPr>
        <p:spPr bwMode="auto">
          <a:xfrm>
            <a:off x="683568" y="1916832"/>
            <a:ext cx="763284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1938" indent="-261938" eaLnBrk="0" hangingPunct="0">
              <a:spcBef>
                <a:spcPct val="50000"/>
              </a:spcBef>
              <a:buFont typeface="Wingdings" pitchFamily="2" charset="2"/>
              <a:buChar char="Ø"/>
            </a:pPr>
            <a:r>
              <a:rPr lang="de-AT" sz="2000" b="1" dirty="0">
                <a:solidFill>
                  <a:schemeClr val="tx2"/>
                </a:solidFill>
                <a:ea typeface="+mj-ea"/>
                <a:cs typeface="+mj-cs"/>
              </a:rPr>
              <a:t>Ziel gemäß WRRL: Herstellung des „Guten chemischen und guten ökologischen Zustandes“ bzw. des „Guten ökologischen Potentials“ für sämtliche Gewässer des Berichtsgewässernetzes bis </a:t>
            </a:r>
            <a:r>
              <a:rPr lang="de-AT" sz="2000" b="1" dirty="0" smtClean="0">
                <a:solidFill>
                  <a:schemeClr val="tx2"/>
                </a:solidFill>
                <a:ea typeface="+mj-ea"/>
                <a:cs typeface="+mj-cs"/>
              </a:rPr>
              <a:t>2015</a:t>
            </a:r>
            <a:br>
              <a:rPr lang="de-AT" sz="2000" b="1" dirty="0" smtClean="0">
                <a:solidFill>
                  <a:schemeClr val="tx2"/>
                </a:solidFill>
                <a:ea typeface="+mj-ea"/>
                <a:cs typeface="+mj-cs"/>
              </a:rPr>
            </a:br>
            <a:endParaRPr lang="de-AT" sz="2000" b="1" dirty="0" smtClean="0">
              <a:solidFill>
                <a:schemeClr val="tx2"/>
              </a:solidFill>
              <a:ea typeface="+mj-ea"/>
              <a:cs typeface="+mj-cs"/>
            </a:endParaRPr>
          </a:p>
          <a:p>
            <a:pPr marL="261938" indent="-261938">
              <a:spcBef>
                <a:spcPct val="50000"/>
              </a:spcBef>
              <a:buFont typeface="Wingdings" pitchFamily="2" charset="2"/>
              <a:buChar char="Ø"/>
            </a:pPr>
            <a:r>
              <a:rPr lang="de-AT" sz="2000" b="1" dirty="0" smtClean="0"/>
              <a:t>Entwicklung einer stufenweisen Zielerreichung 2015/2021/2027 (§ 30 e Abs.1)</a:t>
            </a:r>
          </a:p>
          <a:p>
            <a:pPr marL="261938" indent="-261938" eaLnBrk="0" hangingPunct="0">
              <a:spcBef>
                <a:spcPct val="50000"/>
              </a:spcBef>
              <a:buFont typeface="Wingdings" pitchFamily="2" charset="2"/>
              <a:buChar char="Ø"/>
            </a:pPr>
            <a:endParaRPr lang="de-AT" sz="20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5486400" cy="792088"/>
          </a:xfrm>
        </p:spPr>
        <p:txBody>
          <a:bodyPr/>
          <a:lstStyle/>
          <a:p>
            <a:r>
              <a:rPr lang="de-DE" sz="2400" dirty="0" smtClean="0"/>
              <a:t>Ausgangslage NGP 2009</a:t>
            </a:r>
            <a:br>
              <a:rPr lang="de-DE" sz="2400" dirty="0" smtClean="0"/>
            </a:br>
            <a:r>
              <a:rPr lang="de-DE" sz="2400" dirty="0" smtClean="0"/>
              <a:t>Stoffliche Einträge</a:t>
            </a:r>
            <a:endParaRPr lang="de-DE" sz="2400" dirty="0"/>
          </a:p>
        </p:txBody>
      </p:sp>
      <p:pic>
        <p:nvPicPr>
          <p:cNvPr id="6" name="Picture 64" descr="Stoffe_STM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484784"/>
            <a:ext cx="6624638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7920880" cy="1074242"/>
          </a:xfrm>
        </p:spPr>
        <p:txBody>
          <a:bodyPr/>
          <a:lstStyle/>
          <a:p>
            <a:r>
              <a:rPr lang="de-AT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Kohlenstoff- und Nährstoffeinträge</a:t>
            </a:r>
            <a:r>
              <a:rPr lang="de-AT" dirty="0" smtClean="0">
                <a:solidFill>
                  <a:schemeClr val="tx1"/>
                </a:solidFill>
              </a:rPr>
              <a:t> führen im Bereich der südoststeirischen Fließgewässer zu erhöhten Belastungen.</a:t>
            </a:r>
            <a:endParaRPr lang="de-AT" dirty="0">
              <a:solidFill>
                <a:schemeClr val="tx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179512" y="620688"/>
            <a:ext cx="5486400" cy="792088"/>
          </a:xfrm>
          <a:prstGeom prst="rect">
            <a:avLst/>
          </a:prstGeom>
        </p:spPr>
        <p:txBody>
          <a:bodyPr anchor="b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Ausgangslage NGP 2009</a:t>
            </a:r>
            <a:b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</a:br>
            <a: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Stoffliche Einträge</a:t>
            </a:r>
            <a:endParaRPr kumimoji="0" lang="de-DE" sz="2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467544" y="2708920"/>
            <a:ext cx="831691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de-AT" sz="2000" b="1" dirty="0">
                <a:latin typeface="+mn-lt"/>
              </a:rPr>
              <a:t>Als </a:t>
            </a:r>
            <a:r>
              <a:rPr lang="de-AT" sz="2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Ursache</a:t>
            </a:r>
            <a:r>
              <a:rPr lang="de-AT" sz="2000" b="1" dirty="0">
                <a:latin typeface="+mn-lt"/>
              </a:rPr>
              <a:t> wird die Überlagerung von Punktquellen und diffusen Belastungen aus der Landwirtschaft in Zusammenhang mit schwach wasserführenden Vorflutern angenommen.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432122" y="4293096"/>
            <a:ext cx="83883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de-AT" sz="2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Maßnahme bis 2015</a:t>
            </a:r>
            <a:r>
              <a:rPr lang="de-AT" sz="2000" b="1" dirty="0">
                <a:latin typeface="+mj-lt"/>
              </a:rPr>
              <a:t>: Operatives </a:t>
            </a:r>
            <a:r>
              <a:rPr lang="de-AT" sz="2000" b="1" dirty="0" err="1">
                <a:latin typeface="+mj-lt"/>
              </a:rPr>
              <a:t>Monitoring</a:t>
            </a:r>
            <a:r>
              <a:rPr lang="de-AT" sz="2000" b="1" dirty="0">
                <a:latin typeface="+mj-lt"/>
              </a:rPr>
              <a:t> zur genaueren Identifikation der Belastungsquellen als Basis für die Ausarbeitung zielgerichteter Maßnahmenprogramme – Zielerreichung 2021/2027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6768752" cy="792088"/>
          </a:xfrm>
        </p:spPr>
        <p:txBody>
          <a:bodyPr/>
          <a:lstStyle/>
          <a:p>
            <a:r>
              <a:rPr lang="de-DE" sz="2400" dirty="0" smtClean="0"/>
              <a:t>Ausgangslage NGP 2009</a:t>
            </a:r>
            <a:br>
              <a:rPr lang="de-DE" sz="2400" dirty="0" smtClean="0"/>
            </a:br>
            <a:r>
              <a:rPr lang="de-DE" sz="2400" dirty="0" smtClean="0"/>
              <a:t>Hydromorphologische Belastungen</a:t>
            </a:r>
            <a:endParaRPr lang="de-DE" sz="2400" dirty="0"/>
          </a:p>
        </p:txBody>
      </p:sp>
      <p:pic>
        <p:nvPicPr>
          <p:cNvPr id="6" name="Picture 1072" descr="Hydromorph_STM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84784"/>
            <a:ext cx="633730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179512" y="620688"/>
            <a:ext cx="6768752" cy="792088"/>
          </a:xfrm>
          <a:prstGeom prst="rect">
            <a:avLst/>
          </a:prstGeom>
        </p:spPr>
        <p:txBody>
          <a:bodyPr anchor="b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Ist-Situation</a:t>
            </a:r>
            <a:b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</a:br>
            <a: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Hydromorphologische Belastungen</a:t>
            </a:r>
            <a:endParaRPr kumimoji="0" lang="de-DE" sz="2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pic>
        <p:nvPicPr>
          <p:cNvPr id="8" name="Grafik 7" descr="HYDROMORP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484784"/>
            <a:ext cx="3294091" cy="4653136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107504" y="1628800"/>
            <a:ext cx="314060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714375" algn="l"/>
                <a:tab pos="2152650" algn="l"/>
              </a:tabLst>
            </a:pPr>
            <a:r>
              <a:rPr lang="de-AT" sz="2000" b="1" dirty="0" smtClean="0">
                <a:latin typeface="+mj-lt"/>
              </a:rPr>
              <a:t>Morphologie: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/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	</a:t>
            </a:r>
            <a:r>
              <a:rPr lang="de-AT" sz="2000" b="1" dirty="0" smtClean="0">
                <a:solidFill>
                  <a:schemeClr val="accent2"/>
                </a:solidFill>
                <a:latin typeface="+mj-lt"/>
              </a:rPr>
              <a:t>12 % natürlich</a:t>
            </a:r>
          </a:p>
          <a:p>
            <a:pPr>
              <a:tabLst>
                <a:tab pos="714375" algn="l"/>
                <a:tab pos="2152650" algn="l"/>
              </a:tabLst>
            </a:pPr>
            <a:r>
              <a:rPr lang="de-AT" sz="2000" b="1" dirty="0" smtClean="0">
                <a:latin typeface="+mj-lt"/>
              </a:rPr>
              <a:t>  	  </a:t>
            </a:r>
            <a:r>
              <a:rPr lang="de-AT" sz="2000" b="1" dirty="0" smtClean="0">
                <a:solidFill>
                  <a:srgbClr val="006600"/>
                </a:solidFill>
                <a:latin typeface="+mj-lt"/>
              </a:rPr>
              <a:t>5 % naturnah</a:t>
            </a:r>
            <a:r>
              <a:rPr lang="de-AT" sz="2000" b="1" dirty="0" smtClean="0">
                <a:latin typeface="+mj-lt"/>
              </a:rPr>
              <a:t/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	</a:t>
            </a:r>
            <a:r>
              <a:rPr lang="de-AT" sz="2000" b="1" dirty="0" smtClean="0">
                <a:solidFill>
                  <a:srgbClr val="FFFF00"/>
                </a:solidFill>
                <a:latin typeface="+mj-lt"/>
              </a:rPr>
              <a:t>75 % verbaut</a:t>
            </a:r>
            <a:r>
              <a:rPr lang="de-AT" sz="2000" b="1" dirty="0" smtClean="0">
                <a:latin typeface="+mj-lt"/>
              </a:rPr>
              <a:t/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  	  </a:t>
            </a:r>
            <a:r>
              <a:rPr lang="de-AT" sz="2000" b="1" dirty="0" smtClean="0">
                <a:solidFill>
                  <a:srgbClr val="E37A07"/>
                </a:solidFill>
                <a:latin typeface="+mj-lt"/>
              </a:rPr>
              <a:t>8 % naturfern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79512" y="4221088"/>
            <a:ext cx="48173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Durchgängigkeit: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/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solidFill>
                  <a:srgbClr val="FF0000"/>
                </a:solidFill>
                <a:latin typeface="+mj-lt"/>
              </a:rPr>
              <a:t>3 unpassierbare Querbauwerke</a:t>
            </a:r>
            <a:r>
              <a:rPr lang="de-AT" sz="2000" b="1" dirty="0" smtClean="0">
                <a:latin typeface="+mj-lt"/>
              </a:rPr>
              <a:t/>
            </a:r>
            <a:br>
              <a:rPr lang="de-AT" sz="2000" b="1" dirty="0" smtClean="0">
                <a:latin typeface="+mj-lt"/>
              </a:rPr>
            </a:br>
            <a:endParaRPr lang="de-AT" sz="20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179512" y="620688"/>
            <a:ext cx="6768752" cy="792088"/>
          </a:xfrm>
          <a:prstGeom prst="rect">
            <a:avLst/>
          </a:prstGeom>
        </p:spPr>
        <p:txBody>
          <a:bodyPr anchor="b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Ist-Situation</a:t>
            </a:r>
            <a:b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</a:br>
            <a: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Stoffliche Belastungen</a:t>
            </a:r>
            <a:endParaRPr kumimoji="0" lang="de-DE" sz="2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pic>
        <p:nvPicPr>
          <p:cNvPr id="6" name="Grafik 5" descr="Landnutzungkle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1124744"/>
            <a:ext cx="3476355" cy="4896544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79512" y="2060848"/>
            <a:ext cx="4677884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2 Kläranlagen als Punktquellen</a:t>
            </a:r>
          </a:p>
          <a:p>
            <a:pPr>
              <a:tabLst>
                <a:tab pos="2152650" algn="l"/>
              </a:tabLst>
            </a:pPr>
            <a:endParaRPr lang="de-AT" sz="2000" b="1" dirty="0" smtClean="0">
              <a:latin typeface="+mj-lt"/>
            </a:endParaRPr>
          </a:p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Intensive landwirtschaftliche</a:t>
            </a:r>
          </a:p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Nutzung im Einzugsgebiet</a:t>
            </a:r>
          </a:p>
          <a:p>
            <a:pPr>
              <a:tabLst>
                <a:tab pos="2152650" algn="l"/>
              </a:tabLst>
            </a:pPr>
            <a:endParaRPr lang="de-AT" sz="2000" b="1" dirty="0" smtClean="0">
              <a:latin typeface="+mj-lt"/>
            </a:endParaRPr>
          </a:p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60 % landwirtschaftliche NF</a:t>
            </a:r>
          </a:p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25 % Wald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  6 % Grünland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  9 % sonstige Nutzungen</a:t>
            </a:r>
          </a:p>
          <a:p>
            <a:pPr>
              <a:tabLst>
                <a:tab pos="2152650" algn="l"/>
              </a:tabLst>
            </a:pPr>
            <a:endParaRPr lang="de-AT" sz="2000" b="1" dirty="0" smtClean="0">
              <a:latin typeface="+mj-lt"/>
            </a:endParaRPr>
          </a:p>
        </p:txBody>
      </p:sp>
      <p:sp>
        <p:nvSpPr>
          <p:cNvPr id="10" name="Raute 9"/>
          <p:cNvSpPr/>
          <p:nvPr/>
        </p:nvSpPr>
        <p:spPr>
          <a:xfrm>
            <a:off x="6660232" y="2708920"/>
            <a:ext cx="72008" cy="72008"/>
          </a:xfrm>
          <a:prstGeom prst="diamond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Textfeld 10"/>
          <p:cNvSpPr txBox="1"/>
          <p:nvPr/>
        </p:nvSpPr>
        <p:spPr>
          <a:xfrm>
            <a:off x="6228184" y="2276872"/>
            <a:ext cx="23237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b="1" dirty="0" smtClean="0">
                <a:solidFill>
                  <a:srgbClr val="FF0000"/>
                </a:solidFill>
              </a:rPr>
              <a:t>ARA</a:t>
            </a:r>
            <a:r>
              <a:rPr lang="de-AT" b="1" dirty="0" smtClean="0">
                <a:solidFill>
                  <a:srgbClr val="FF0000"/>
                </a:solidFill>
              </a:rPr>
              <a:t> </a:t>
            </a:r>
            <a:r>
              <a:rPr lang="de-AT" sz="900" b="1" dirty="0" err="1" smtClean="0">
                <a:solidFill>
                  <a:srgbClr val="FF0000"/>
                </a:solidFill>
              </a:rPr>
              <a:t>Klöch</a:t>
            </a:r>
            <a:r>
              <a:rPr lang="de-AT" sz="900" b="1" dirty="0" smtClean="0">
                <a:solidFill>
                  <a:srgbClr val="FF0000"/>
                </a:solidFill>
              </a:rPr>
              <a:t>-Deutsch </a:t>
            </a:r>
            <a:r>
              <a:rPr lang="de-AT" sz="900" b="1" dirty="0" err="1" smtClean="0">
                <a:solidFill>
                  <a:srgbClr val="FF0000"/>
                </a:solidFill>
              </a:rPr>
              <a:t>Haselsdorf</a:t>
            </a:r>
            <a:r>
              <a:rPr lang="de-AT" sz="900" b="1" dirty="0" smtClean="0">
                <a:solidFill>
                  <a:srgbClr val="FF0000"/>
                </a:solidFill>
              </a:rPr>
              <a:t/>
            </a:r>
            <a:br>
              <a:rPr lang="de-AT" sz="900" b="1" dirty="0" smtClean="0">
                <a:solidFill>
                  <a:srgbClr val="FF0000"/>
                </a:solidFill>
              </a:rPr>
            </a:br>
            <a:r>
              <a:rPr lang="de-AT" sz="900" b="1" dirty="0" smtClean="0">
                <a:solidFill>
                  <a:srgbClr val="FF0000"/>
                </a:solidFill>
              </a:rPr>
              <a:t>(540 EW)</a:t>
            </a:r>
            <a:endParaRPr lang="de-AT" sz="900" b="1" dirty="0">
              <a:solidFill>
                <a:srgbClr val="FF0000"/>
              </a:solidFill>
            </a:endParaRPr>
          </a:p>
        </p:txBody>
      </p:sp>
      <p:sp>
        <p:nvSpPr>
          <p:cNvPr id="12" name="Raute 11"/>
          <p:cNvSpPr/>
          <p:nvPr/>
        </p:nvSpPr>
        <p:spPr>
          <a:xfrm>
            <a:off x="6660232" y="3717032"/>
            <a:ext cx="72008" cy="72008"/>
          </a:xfrm>
          <a:prstGeom prst="diamond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Textfeld 12"/>
          <p:cNvSpPr txBox="1"/>
          <p:nvPr/>
        </p:nvSpPr>
        <p:spPr>
          <a:xfrm>
            <a:off x="5724128" y="3717032"/>
            <a:ext cx="1819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b="1" dirty="0" smtClean="0">
                <a:solidFill>
                  <a:srgbClr val="FF0000"/>
                </a:solidFill>
              </a:rPr>
              <a:t>ARA</a:t>
            </a:r>
            <a:r>
              <a:rPr lang="de-AT" b="1" dirty="0" smtClean="0">
                <a:solidFill>
                  <a:srgbClr val="FF0000"/>
                </a:solidFill>
              </a:rPr>
              <a:t> </a:t>
            </a:r>
            <a:r>
              <a:rPr lang="de-AT" sz="900" b="1" dirty="0" err="1" smtClean="0">
                <a:solidFill>
                  <a:srgbClr val="FF0000"/>
                </a:solidFill>
              </a:rPr>
              <a:t>Klöch</a:t>
            </a:r>
            <a:r>
              <a:rPr lang="de-AT" sz="900" b="1" dirty="0" smtClean="0">
                <a:solidFill>
                  <a:srgbClr val="FF0000"/>
                </a:solidFill>
              </a:rPr>
              <a:t>-Pölten(2500 EW)</a:t>
            </a:r>
            <a:endParaRPr lang="de-AT" sz="9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179512" y="620688"/>
            <a:ext cx="6768752" cy="792088"/>
          </a:xfrm>
          <a:prstGeom prst="rect">
            <a:avLst/>
          </a:prstGeom>
        </p:spPr>
        <p:txBody>
          <a:bodyPr anchor="b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Ist-Situation</a:t>
            </a:r>
            <a:b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</a:br>
            <a:r>
              <a:rPr kumimoji="0" lang="de-DE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Monitoringergebnisse</a:t>
            </a:r>
            <a:endParaRPr kumimoji="0" lang="de-DE" sz="2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79512" y="1484784"/>
            <a:ext cx="45365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  <a:tabLst>
                <a:tab pos="542925" algn="l"/>
                <a:tab pos="2152650" algn="l"/>
              </a:tabLst>
            </a:pPr>
            <a:r>
              <a:rPr lang="de-AT" sz="2000" b="1" dirty="0" smtClean="0">
                <a:latin typeface="+mj-lt"/>
              </a:rPr>
              <a:t>1 MS Fische </a:t>
            </a:r>
            <a:br>
              <a:rPr lang="de-AT" sz="2000" b="1" dirty="0" smtClean="0">
                <a:latin typeface="+mj-lt"/>
              </a:rPr>
            </a:br>
            <a:r>
              <a:rPr lang="de-AT" b="1" dirty="0" smtClean="0">
                <a:latin typeface="+mj-lt"/>
              </a:rPr>
              <a:t>(</a:t>
            </a:r>
            <a:r>
              <a:rPr lang="de-AT" b="1" dirty="0" err="1" smtClean="0">
                <a:latin typeface="+mj-lt"/>
              </a:rPr>
              <a:t>Gruisla</a:t>
            </a:r>
            <a:r>
              <a:rPr lang="de-AT" b="1" dirty="0" smtClean="0">
                <a:latin typeface="+mj-lt"/>
              </a:rPr>
              <a:t>)</a:t>
            </a:r>
            <a:r>
              <a:rPr lang="de-AT" sz="2000" b="1" dirty="0" smtClean="0">
                <a:latin typeface="+mj-lt"/>
              </a:rPr>
              <a:t/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	</a:t>
            </a:r>
            <a:r>
              <a:rPr lang="de-AT" sz="2000" b="1" dirty="0" smtClean="0">
                <a:solidFill>
                  <a:srgbClr val="E37A07"/>
                </a:solidFill>
                <a:latin typeface="+mj-lt"/>
              </a:rPr>
              <a:t>unbefriedigend</a:t>
            </a:r>
          </a:p>
          <a:p>
            <a:pPr>
              <a:tabLst>
                <a:tab pos="542925" algn="l"/>
                <a:tab pos="2152650" algn="l"/>
              </a:tabLst>
            </a:pPr>
            <a:endParaRPr lang="de-AT" sz="2000" b="1" dirty="0" smtClean="0">
              <a:latin typeface="+mj-lt"/>
            </a:endParaRPr>
          </a:p>
          <a:p>
            <a:pPr>
              <a:buFont typeface="Wingdings" pitchFamily="2" charset="2"/>
              <a:buChar char="Ø"/>
              <a:tabLst>
                <a:tab pos="542925" algn="l"/>
                <a:tab pos="2152650" algn="l"/>
              </a:tabLst>
            </a:pPr>
            <a:r>
              <a:rPr lang="de-AT" sz="2000" b="1" dirty="0" smtClean="0">
                <a:latin typeface="+mj-lt"/>
              </a:rPr>
              <a:t>3 MS Stoffe</a:t>
            </a:r>
            <a:br>
              <a:rPr lang="de-AT" sz="2000" b="1" dirty="0" smtClean="0">
                <a:latin typeface="+mj-lt"/>
              </a:rPr>
            </a:br>
            <a:r>
              <a:rPr lang="de-AT" b="1" dirty="0" smtClean="0">
                <a:latin typeface="+mj-lt"/>
              </a:rPr>
              <a:t>(</a:t>
            </a:r>
            <a:r>
              <a:rPr lang="de-AT" b="1" dirty="0" err="1" smtClean="0">
                <a:latin typeface="+mj-lt"/>
              </a:rPr>
              <a:t>St.Anna</a:t>
            </a:r>
            <a:r>
              <a:rPr lang="de-AT" b="1" dirty="0" smtClean="0">
                <a:latin typeface="+mj-lt"/>
              </a:rPr>
              <a:t>, </a:t>
            </a:r>
            <a:r>
              <a:rPr lang="de-AT" b="1" dirty="0" err="1" smtClean="0">
                <a:latin typeface="+mj-lt"/>
              </a:rPr>
              <a:t>Goritz</a:t>
            </a:r>
            <a:r>
              <a:rPr lang="de-AT" b="1" dirty="0" smtClean="0">
                <a:latin typeface="+mj-lt"/>
              </a:rPr>
              <a:t>, Sicheldorf)</a:t>
            </a:r>
            <a:r>
              <a:rPr lang="de-AT" sz="2000" b="1" dirty="0" smtClean="0">
                <a:latin typeface="+mj-lt"/>
              </a:rPr>
              <a:t/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/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	MZB: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	</a:t>
            </a:r>
            <a:r>
              <a:rPr lang="de-AT" sz="2000" b="1" dirty="0" smtClean="0">
                <a:solidFill>
                  <a:srgbClr val="FFFF00"/>
                </a:solidFill>
                <a:latin typeface="+mj-lt"/>
              </a:rPr>
              <a:t>mäßig</a:t>
            </a:r>
            <a:r>
              <a:rPr lang="de-AT" sz="2000" b="1" dirty="0" smtClean="0">
                <a:latin typeface="+mj-lt"/>
              </a:rPr>
              <a:t> – </a:t>
            </a:r>
            <a:r>
              <a:rPr lang="de-AT" sz="2000" b="1" dirty="0" smtClean="0">
                <a:solidFill>
                  <a:srgbClr val="FFFF00"/>
                </a:solidFill>
                <a:latin typeface="+mj-lt"/>
              </a:rPr>
              <a:t>mäßig</a:t>
            </a:r>
            <a:r>
              <a:rPr lang="de-AT" sz="2000" b="1" dirty="0" smtClean="0">
                <a:latin typeface="+mj-lt"/>
              </a:rPr>
              <a:t> – </a:t>
            </a:r>
            <a:r>
              <a:rPr lang="de-AT" sz="2000" b="1" dirty="0" smtClean="0">
                <a:solidFill>
                  <a:srgbClr val="FFFF00"/>
                </a:solidFill>
                <a:latin typeface="+mj-lt"/>
              </a:rPr>
              <a:t>mäßig</a:t>
            </a:r>
            <a:r>
              <a:rPr lang="de-AT" sz="2000" b="1" dirty="0" smtClean="0">
                <a:latin typeface="+mj-lt"/>
              </a:rPr>
              <a:t/>
            </a:r>
            <a:br>
              <a:rPr lang="de-AT" sz="2000" b="1" dirty="0" smtClean="0">
                <a:latin typeface="+mj-lt"/>
              </a:rPr>
            </a:br>
            <a:endParaRPr lang="de-AT" sz="2000" b="1" dirty="0" smtClean="0">
              <a:latin typeface="+mj-lt"/>
            </a:endParaRPr>
          </a:p>
          <a:p>
            <a:pPr>
              <a:tabLst>
                <a:tab pos="542925" algn="l"/>
                <a:tab pos="2152650" algn="l"/>
              </a:tabLst>
            </a:pPr>
            <a:r>
              <a:rPr lang="de-AT" sz="2000" b="1" dirty="0" smtClean="0">
                <a:latin typeface="+mj-lt"/>
              </a:rPr>
              <a:t>	</a:t>
            </a:r>
            <a:r>
              <a:rPr lang="de-AT" sz="2000" b="1" dirty="0" err="1" smtClean="0">
                <a:latin typeface="+mj-lt"/>
              </a:rPr>
              <a:t>Phytobenthos</a:t>
            </a:r>
            <a:r>
              <a:rPr lang="de-AT" sz="2000" b="1" dirty="0" smtClean="0">
                <a:latin typeface="+mj-lt"/>
              </a:rPr>
              <a:t>: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	</a:t>
            </a:r>
            <a:r>
              <a:rPr lang="de-AT" sz="2000" b="1" dirty="0" smtClean="0">
                <a:solidFill>
                  <a:srgbClr val="006600"/>
                </a:solidFill>
                <a:latin typeface="+mj-lt"/>
              </a:rPr>
              <a:t>gut</a:t>
            </a:r>
            <a:r>
              <a:rPr lang="de-AT" sz="2000" b="1" dirty="0" smtClean="0">
                <a:latin typeface="+mj-lt"/>
              </a:rPr>
              <a:t> – </a:t>
            </a:r>
            <a:r>
              <a:rPr lang="de-AT" sz="2000" b="1" dirty="0" smtClean="0">
                <a:solidFill>
                  <a:srgbClr val="FFFF00"/>
                </a:solidFill>
                <a:latin typeface="+mj-lt"/>
              </a:rPr>
              <a:t>mäßig</a:t>
            </a:r>
            <a:r>
              <a:rPr lang="de-AT" sz="2000" b="1" dirty="0" smtClean="0">
                <a:latin typeface="+mj-lt"/>
              </a:rPr>
              <a:t> – </a:t>
            </a:r>
            <a:r>
              <a:rPr lang="de-AT" sz="2000" b="1" dirty="0" smtClean="0">
                <a:solidFill>
                  <a:srgbClr val="006600"/>
                </a:solidFill>
                <a:latin typeface="+mj-lt"/>
              </a:rPr>
              <a:t>gut</a:t>
            </a:r>
            <a:br>
              <a:rPr lang="de-AT" sz="2000" b="1" dirty="0" smtClean="0">
                <a:solidFill>
                  <a:srgbClr val="006600"/>
                </a:solidFill>
                <a:latin typeface="+mj-lt"/>
              </a:rPr>
            </a:br>
            <a:r>
              <a:rPr lang="de-AT" sz="2000" b="1" dirty="0" smtClean="0">
                <a:latin typeface="+mj-lt"/>
              </a:rPr>
              <a:t/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Richtwertüberschreitungen bei Nitrat und </a:t>
            </a:r>
            <a:r>
              <a:rPr lang="de-AT" sz="2000" b="1" dirty="0" err="1" smtClean="0">
                <a:latin typeface="+mj-lt"/>
              </a:rPr>
              <a:t>Orthophosphat</a:t>
            </a:r>
            <a:r>
              <a:rPr lang="de-AT" sz="2000" b="1" dirty="0" smtClean="0">
                <a:latin typeface="+mj-lt"/>
              </a:rPr>
              <a:t> </a:t>
            </a:r>
          </a:p>
          <a:p>
            <a:pPr>
              <a:tabLst>
                <a:tab pos="2152650" algn="l"/>
              </a:tabLst>
            </a:pPr>
            <a:endParaRPr lang="de-AT" sz="2000" b="1" dirty="0" smtClean="0">
              <a:latin typeface="+mj-lt"/>
            </a:endParaRPr>
          </a:p>
        </p:txBody>
      </p:sp>
      <p:pic>
        <p:nvPicPr>
          <p:cNvPr id="4" name="Grafik 3" descr="M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908720"/>
            <a:ext cx="3650928" cy="5157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179512" y="620688"/>
            <a:ext cx="6768752" cy="792088"/>
          </a:xfrm>
          <a:prstGeom prst="rect">
            <a:avLst/>
          </a:prstGeom>
        </p:spPr>
        <p:txBody>
          <a:bodyPr anchor="b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Ist-Situation</a:t>
            </a:r>
            <a:b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</a:br>
            <a: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Wasserkörper</a:t>
            </a:r>
            <a:endParaRPr kumimoji="0" lang="de-DE" sz="2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pic>
        <p:nvPicPr>
          <p:cNvPr id="6" name="Grafik 5" descr="Wasserkörp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7" y="908720"/>
            <a:ext cx="3650927" cy="5157192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179512" y="2060848"/>
            <a:ext cx="4065537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3 Wasserkörper:</a:t>
            </a:r>
          </a:p>
          <a:p>
            <a:pPr>
              <a:tabLst>
                <a:tab pos="2152650" algn="l"/>
              </a:tabLst>
            </a:pPr>
            <a:endParaRPr lang="de-AT" sz="2000" b="1" dirty="0" smtClean="0">
              <a:latin typeface="+mj-lt"/>
            </a:endParaRPr>
          </a:p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Km 1,0 – 9,0</a:t>
            </a:r>
          </a:p>
          <a:p>
            <a:pPr>
              <a:tabLst>
                <a:tab pos="2152650" algn="l"/>
              </a:tabLst>
            </a:pPr>
            <a:r>
              <a:rPr lang="de-AT" sz="2000" b="1" dirty="0" smtClean="0">
                <a:solidFill>
                  <a:srgbClr val="FFFF00"/>
                </a:solidFill>
                <a:latin typeface="+mj-lt"/>
              </a:rPr>
              <a:t>mäßiger Zustand</a:t>
            </a:r>
            <a:r>
              <a:rPr lang="de-AT" sz="2000" b="1" dirty="0" smtClean="0">
                <a:latin typeface="+mj-lt"/>
              </a:rPr>
              <a:t/>
            </a:r>
            <a:br>
              <a:rPr lang="de-AT" sz="2000" b="1" dirty="0" smtClean="0">
                <a:latin typeface="+mj-lt"/>
              </a:rPr>
            </a:br>
            <a:endParaRPr lang="de-AT" sz="2000" b="1" dirty="0" smtClean="0">
              <a:latin typeface="+mj-lt"/>
            </a:endParaRPr>
          </a:p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Km 9,0 – 23,5</a:t>
            </a:r>
          </a:p>
          <a:p>
            <a:pPr>
              <a:tabLst>
                <a:tab pos="2152650" algn="l"/>
              </a:tabLst>
            </a:pPr>
            <a:r>
              <a:rPr lang="de-AT" sz="2000" b="1" dirty="0" smtClean="0">
                <a:solidFill>
                  <a:srgbClr val="E37A07"/>
                </a:solidFill>
                <a:latin typeface="+mj-lt"/>
              </a:rPr>
              <a:t>unbefriedigender Zustand</a:t>
            </a:r>
            <a:r>
              <a:rPr lang="de-AT" sz="2000" b="1" dirty="0" smtClean="0">
                <a:latin typeface="+mj-lt"/>
              </a:rPr>
              <a:t/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/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km 23,5 – 25,1 (Ursprung)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solidFill>
                  <a:srgbClr val="FFFF00"/>
                </a:solidFill>
                <a:latin typeface="+mj-lt"/>
              </a:rPr>
              <a:t>mäßiger Zustand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179512" y="620688"/>
            <a:ext cx="6768752" cy="792088"/>
          </a:xfrm>
          <a:prstGeom prst="rect">
            <a:avLst/>
          </a:prstGeom>
        </p:spPr>
        <p:txBody>
          <a:bodyPr anchor="b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Ursachen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kern="0" dirty="0" smtClean="0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rPr>
              <a:t>Hydromorphologie</a:t>
            </a:r>
            <a:endParaRPr kumimoji="0" lang="de-DE" sz="2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79512" y="2060848"/>
            <a:ext cx="465063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Nahezu durchgehende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morphologische Defizite 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bedingt durch Hochwasser-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err="1" smtClean="0">
                <a:latin typeface="+mj-lt"/>
              </a:rPr>
              <a:t>schutz</a:t>
            </a:r>
            <a:r>
              <a:rPr lang="de-AT" sz="2000" b="1" dirty="0" smtClean="0">
                <a:latin typeface="+mj-lt"/>
              </a:rPr>
              <a:t> und Grenzlage</a:t>
            </a:r>
          </a:p>
          <a:p>
            <a:pPr>
              <a:tabLst>
                <a:tab pos="2152650" algn="l"/>
              </a:tabLst>
            </a:pPr>
            <a:endParaRPr lang="de-AT" sz="2000" b="1" dirty="0" smtClean="0">
              <a:latin typeface="+mj-lt"/>
            </a:endParaRPr>
          </a:p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(Durchgängigkeit)</a:t>
            </a:r>
          </a:p>
          <a:p>
            <a:pPr>
              <a:tabLst>
                <a:tab pos="2152650" algn="l"/>
              </a:tabLst>
            </a:pPr>
            <a:endParaRPr lang="de-AT" sz="2000" b="1" dirty="0" smtClean="0">
              <a:latin typeface="+mj-lt"/>
            </a:endParaRPr>
          </a:p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Erhöhter Sedimenteintrag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bedingt durch Umlandnutzung </a:t>
            </a:r>
          </a:p>
        </p:txBody>
      </p:sp>
      <p:pic>
        <p:nvPicPr>
          <p:cNvPr id="1026" name="Picture 2" descr="F:\Screening-Fotos\01DATEN\2007_2008_Thomas\Thomas_Fotos\Fotos\Kutschenizta260808\DSCN66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980728"/>
            <a:ext cx="3814018" cy="5085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179512" y="620688"/>
            <a:ext cx="6768752" cy="792088"/>
          </a:xfrm>
          <a:prstGeom prst="rect">
            <a:avLst/>
          </a:prstGeom>
        </p:spPr>
        <p:txBody>
          <a:bodyPr anchor="b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Ursachen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kern="0" dirty="0" smtClean="0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rPr>
              <a:t>Stoffliche Situation</a:t>
            </a:r>
            <a:endParaRPr kumimoji="0" lang="de-DE" sz="2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79512" y="2060848"/>
            <a:ext cx="451758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Punktuelle Belastungen durch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Kläranlagen</a:t>
            </a:r>
          </a:p>
          <a:p>
            <a:pPr>
              <a:tabLst>
                <a:tab pos="2152650" algn="l"/>
              </a:tabLst>
            </a:pPr>
            <a:endParaRPr lang="de-AT" sz="2000" b="1" dirty="0" smtClean="0">
              <a:latin typeface="+mj-lt"/>
            </a:endParaRPr>
          </a:p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Diffuse Belastungen durch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intensive landwirtschaftliche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Nutzung des Umlandes</a:t>
            </a:r>
          </a:p>
          <a:p>
            <a:pPr>
              <a:tabLst>
                <a:tab pos="2152650" algn="l"/>
              </a:tabLst>
            </a:pPr>
            <a:endParaRPr lang="de-AT" sz="2000" b="1" dirty="0" smtClean="0">
              <a:latin typeface="+mj-lt"/>
            </a:endParaRPr>
          </a:p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Konzentrierte Einträge durch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Drainagen</a:t>
            </a:r>
          </a:p>
          <a:p>
            <a:pPr>
              <a:tabLst>
                <a:tab pos="2152650" algn="l"/>
              </a:tabLst>
            </a:pPr>
            <a:endParaRPr lang="de-AT" sz="2000" b="1" dirty="0" smtClean="0">
              <a:latin typeface="+mj-lt"/>
            </a:endParaRPr>
          </a:p>
        </p:txBody>
      </p:sp>
      <p:pic>
        <p:nvPicPr>
          <p:cNvPr id="8" name="Grafik 7" descr="mel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836712"/>
            <a:ext cx="3752880" cy="5301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179512" y="620688"/>
            <a:ext cx="6768752" cy="792088"/>
          </a:xfrm>
          <a:prstGeom prst="rect">
            <a:avLst/>
          </a:prstGeom>
        </p:spPr>
        <p:txBody>
          <a:bodyPr anchor="b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Ursachen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kern="0" dirty="0" smtClean="0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rPr>
              <a:t>Stoffliche Situation</a:t>
            </a:r>
            <a:endParaRPr kumimoji="0" lang="de-DE" sz="2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pic>
        <p:nvPicPr>
          <p:cNvPr id="7" name="Grafik 6" descr="DSCN66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1124744"/>
            <a:ext cx="3637008" cy="4849344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179512" y="2060848"/>
            <a:ext cx="483337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Über weite Strecken fehlender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standortgerechter</a:t>
            </a:r>
            <a:br>
              <a:rPr lang="de-AT" sz="2000" b="1" dirty="0" smtClean="0">
                <a:latin typeface="+mj-lt"/>
              </a:rPr>
            </a:br>
            <a:r>
              <a:rPr lang="de-AT" sz="2000" b="1" dirty="0" smtClean="0">
                <a:latin typeface="+mj-lt"/>
              </a:rPr>
              <a:t>Uferbegleitsaum</a:t>
            </a:r>
          </a:p>
          <a:p>
            <a:pPr>
              <a:tabLst>
                <a:tab pos="2152650" algn="l"/>
              </a:tabLst>
            </a:pPr>
            <a:endParaRPr lang="de-AT" sz="2000" b="1" dirty="0" smtClean="0">
              <a:latin typeface="+mj-lt"/>
            </a:endParaRPr>
          </a:p>
          <a:p>
            <a:pPr>
              <a:tabLst>
                <a:tab pos="2152650" algn="l"/>
              </a:tabLst>
            </a:pPr>
            <a:r>
              <a:rPr lang="de-AT" sz="2000" b="1" dirty="0" smtClean="0">
                <a:latin typeface="+mj-lt"/>
              </a:rPr>
              <a:t>Keine bzw. geringe Beschattung</a:t>
            </a:r>
          </a:p>
          <a:p>
            <a:pPr>
              <a:tabLst>
                <a:tab pos="2152650" algn="l"/>
              </a:tabLst>
            </a:pPr>
            <a:endParaRPr lang="de-AT" sz="20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0" y="2852936"/>
            <a:ext cx="9144000" cy="1512168"/>
          </a:xfrm>
          <a:prstGeom prst="rect">
            <a:avLst/>
          </a:prstGeom>
        </p:spPr>
        <p:txBody>
          <a:bodyPr anchor="b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DANKE für die</a:t>
            </a:r>
            <a:r>
              <a:rPr kumimoji="0" lang="de-DE" sz="4000" b="1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 Aufmerksamkeit</a:t>
            </a:r>
            <a:r>
              <a:rPr kumimoji="0" lang="de-DE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40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4000" b="1" kern="0" dirty="0" smtClean="0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rPr>
              <a:t>HVALA LEPA!</a:t>
            </a:r>
            <a:endParaRPr kumimoji="0" lang="de-DE" sz="40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Struttura predefinita">
  <a:themeElements>
    <a:clrScheme name="3_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enutzerdefiniert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178</Words>
  <Application>Microsoft Office PowerPoint</Application>
  <PresentationFormat>Bildschirmpräsentation (4:3)</PresentationFormat>
  <Paragraphs>60</Paragraphs>
  <Slides>13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4" baseType="lpstr">
      <vt:lpstr>3_Struttura predefinita</vt:lpstr>
      <vt:lpstr>PowerPoint-Präsentation</vt:lpstr>
      <vt:lpstr>Ausgangslage NGP 2009</vt:lpstr>
      <vt:lpstr>Ausgangslage NGP 2009 Stoffliche Einträge</vt:lpstr>
      <vt:lpstr>Kohlenstoff- und Nährstoffeinträge führen im Bereich der südoststeirischen Fließgewässer zu erhöhten Belastungen.</vt:lpstr>
      <vt:lpstr>Ausgangslage NGP 2009 Hydromorphologische Belastungen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sandro</dc:creator>
  <cp:lastModifiedBy>Silvia Laffer</cp:lastModifiedBy>
  <cp:revision>223</cp:revision>
  <dcterms:created xsi:type="dcterms:W3CDTF">2010-07-22T16:32:23Z</dcterms:created>
  <dcterms:modified xsi:type="dcterms:W3CDTF">2016-02-26T13:12:37Z</dcterms:modified>
</cp:coreProperties>
</file>